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660" r:id="rId2"/>
  </p:sldMasterIdLst>
  <p:notesMasterIdLst>
    <p:notesMasterId r:id="rId16"/>
  </p:notesMasterIdLst>
  <p:handoutMasterIdLst>
    <p:handoutMasterId r:id="rId17"/>
  </p:handoutMasterIdLst>
  <p:sldIdLst>
    <p:sldId id="417" r:id="rId3"/>
    <p:sldId id="2147377791" r:id="rId4"/>
    <p:sldId id="2147377764" r:id="rId5"/>
    <p:sldId id="2147377768" r:id="rId6"/>
    <p:sldId id="415" r:id="rId7"/>
    <p:sldId id="2147377777" r:id="rId8"/>
    <p:sldId id="411" r:id="rId9"/>
    <p:sldId id="2147377778" r:id="rId10"/>
    <p:sldId id="2208" r:id="rId11"/>
    <p:sldId id="2147377785" r:id="rId12"/>
    <p:sldId id="2147377786" r:id="rId13"/>
    <p:sldId id="2147377790" r:id="rId14"/>
    <p:sldId id="43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BAB66F-F89D-4E29-88F5-EEFC93FE6ECF}">
          <p14:sldIdLst>
            <p14:sldId id="417"/>
            <p14:sldId id="2147377791"/>
            <p14:sldId id="2147377764"/>
            <p14:sldId id="2147377768"/>
            <p14:sldId id="415"/>
            <p14:sldId id="2147377777"/>
            <p14:sldId id="411"/>
            <p14:sldId id="2147377778"/>
            <p14:sldId id="2208"/>
            <p14:sldId id="2147377785"/>
            <p14:sldId id="2147377786"/>
            <p14:sldId id="2147377790"/>
            <p14:sldId id="437"/>
          </p14:sldIdLst>
        </p14:section>
        <p14:section name="Appendix" id="{1723E14E-6ED5-4297-A3F4-331B110E7E8A}">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9503C4-3EA3-0CB5-66FA-D9591A84AED8}" name="Maria DiGiovanni" initials="MD" userId="uWtqQ+apT91tfv9tc11ID18bblXFlJVfa8tJoNFl4pU=" providerId="None"/>
  <p188:author id="{768E6AF1-06A5-6922-9A04-02638BBABE36}" name="Tamsin Zandstra" initials="TZ" userId="bbHG7yWpynZcSu609vrpYjMdoG/tMDF5+gudkG9dCzA=" providerId="None"/>
  <p188:author id="{6F1EF3FE-9314-B66F-28C9-519DA0C49BF4}" name="Sivan Yosef" initials="SY" userId="Sivan Yosef"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Qiu, Cheng (IFPRI)" initials="QC(" lastIdx="1" clrIdx="0"/>
  <p:cmAuthor id="2" name="de Brauw, Alan (IFPRI)" initials="dB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61A"/>
    <a:srgbClr val="DD9826"/>
    <a:srgbClr val="AAE3EC"/>
    <a:srgbClr val="D7EEEB"/>
    <a:srgbClr val="7BCCC4"/>
    <a:srgbClr val="EC9F20"/>
    <a:srgbClr val="E69D22"/>
    <a:srgbClr val="C0DDDB"/>
    <a:srgbClr val="0098BC"/>
    <a:srgbClr val="CAE8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775502-3212-46CE-B4F3-7DC274E706C4}" v="12" dt="2025-06-16T16:34:17.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08" y="4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https://cgiar-my.sharepoint.com/personal/j_thurlow_cgiar_org/Documents/Desktop/Workings%20Updated%20(02-26_202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cgiar-my.sharepoint.com/personal/j_thurlow_cgiar_org/Documents/Desktop/Workings%20Updated%20(02-26_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'[Workings Updated (02-26_2024).xlsx]DEC'!$F$91</c:f>
              <c:strCache>
                <c:ptCount val="1"/>
                <c:pt idx="0">
                  <c:v>Agriculture</c:v>
                </c:pt>
              </c:strCache>
            </c:strRef>
          </c:tx>
          <c:spPr>
            <a:solidFill>
              <a:srgbClr val="7F7F7F"/>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9D11-4780-A3FD-E9B8AFC21B8F}"/>
                </c:ext>
              </c:extLst>
            </c:dLbl>
            <c:spPr>
              <a:noFill/>
              <a:ln>
                <a:noFill/>
              </a:ln>
              <a:effectLst/>
            </c:spPr>
            <c:txPr>
              <a:bodyPr rot="0" vert="horz"/>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'[Workings Updated (02-26_2024).xlsx]DEC'!$D$92,'[Workings Updated (02-26_2024).xlsx]DEC'!$D$100:$D$103</c:f>
              <c:strCache>
                <c:ptCount val="5"/>
                <c:pt idx="0">
                  <c:v>World</c:v>
                </c:pt>
                <c:pt idx="1">
                  <c:v>LIC</c:v>
                </c:pt>
                <c:pt idx="2">
                  <c:v>LMIC</c:v>
                </c:pt>
                <c:pt idx="3">
                  <c:v>UMIC</c:v>
                </c:pt>
                <c:pt idx="4">
                  <c:v>HIC</c:v>
                </c:pt>
              </c:strCache>
            </c:strRef>
          </c:cat>
          <c:val>
            <c:numRef>
              <c:f>'[Workings Updated (02-26_2024).xlsx]DEC'!$F$92,'[Workings Updated (02-26_2024).xlsx]DEC'!$F$100:$F$103</c:f>
              <c:numCache>
                <c:formatCode>#,##0.0</c:formatCode>
                <c:ptCount val="5"/>
                <c:pt idx="0">
                  <c:v>4.5360392981861111</c:v>
                </c:pt>
                <c:pt idx="1">
                  <c:v>28.509593081768514</c:v>
                </c:pt>
                <c:pt idx="2">
                  <c:v>16.348746573922345</c:v>
                </c:pt>
                <c:pt idx="3">
                  <c:v>7.1308592441718703</c:v>
                </c:pt>
                <c:pt idx="4">
                  <c:v>1.3384896260716792</c:v>
                </c:pt>
              </c:numCache>
            </c:numRef>
          </c:val>
          <c:extLst>
            <c:ext xmlns:c16="http://schemas.microsoft.com/office/drawing/2014/chart" uri="{C3380CC4-5D6E-409C-BE32-E72D297353CC}">
              <c16:uniqueId val="{00000001-9D11-4780-A3FD-E9B8AFC21B8F}"/>
            </c:ext>
          </c:extLst>
        </c:ser>
        <c:ser>
          <c:idx val="2"/>
          <c:order val="2"/>
          <c:tx>
            <c:strRef>
              <c:f>'[Workings Updated (02-26_2024).xlsx]DEC'!$G$91</c:f>
              <c:strCache>
                <c:ptCount val="1"/>
                <c:pt idx="0">
                  <c:v>Processing</c:v>
                </c:pt>
              </c:strCache>
            </c:strRef>
          </c:tx>
          <c:spPr>
            <a:solidFill>
              <a:schemeClr val="accent2">
                <a:lumMod val="75000"/>
              </a:schemeClr>
            </a:solidFill>
            <a:ln>
              <a:noFill/>
            </a:ln>
            <a:effectLst/>
          </c:spPr>
          <c:invertIfNegative val="0"/>
          <c:cat>
            <c:strRef>
              <c:f>'[Workings Updated (02-26_2024).xlsx]DEC'!$D$92,'[Workings Updated (02-26_2024).xlsx]DEC'!$D$100:$D$103</c:f>
              <c:strCache>
                <c:ptCount val="5"/>
                <c:pt idx="0">
                  <c:v>World</c:v>
                </c:pt>
                <c:pt idx="1">
                  <c:v>LIC</c:v>
                </c:pt>
                <c:pt idx="2">
                  <c:v>LMIC</c:v>
                </c:pt>
                <c:pt idx="3">
                  <c:v>UMIC</c:v>
                </c:pt>
                <c:pt idx="4">
                  <c:v>HIC</c:v>
                </c:pt>
              </c:strCache>
            </c:strRef>
          </c:cat>
          <c:val>
            <c:numRef>
              <c:f>'[Workings Updated (02-26_2024).xlsx]DEC'!$G$92,'[Workings Updated (02-26_2024).xlsx]DEC'!$G$100:$G$103</c:f>
              <c:numCache>
                <c:formatCode>#,##0.0</c:formatCode>
                <c:ptCount val="5"/>
                <c:pt idx="0">
                  <c:v>3.1756890895631629</c:v>
                </c:pt>
                <c:pt idx="1">
                  <c:v>5.244107991166465</c:v>
                </c:pt>
                <c:pt idx="2">
                  <c:v>5.3124741021139368</c:v>
                </c:pt>
                <c:pt idx="3">
                  <c:v>4.91910766677334</c:v>
                </c:pt>
                <c:pt idx="4">
                  <c:v>1.9058581142074291</c:v>
                </c:pt>
              </c:numCache>
            </c:numRef>
          </c:val>
          <c:extLst>
            <c:ext xmlns:c16="http://schemas.microsoft.com/office/drawing/2014/chart" uri="{C3380CC4-5D6E-409C-BE32-E72D297353CC}">
              <c16:uniqueId val="{00000002-9D11-4780-A3FD-E9B8AFC21B8F}"/>
            </c:ext>
          </c:extLst>
        </c:ser>
        <c:ser>
          <c:idx val="3"/>
          <c:order val="3"/>
          <c:tx>
            <c:strRef>
              <c:f>'[Workings Updated (02-26_2024).xlsx]DEC'!$H$91</c:f>
              <c:strCache>
                <c:ptCount val="1"/>
                <c:pt idx="0">
                  <c:v>Trade and transport'</c:v>
                </c:pt>
              </c:strCache>
            </c:strRef>
          </c:tx>
          <c:spPr>
            <a:solidFill>
              <a:srgbClr val="518324"/>
            </a:solidFill>
            <a:ln>
              <a:noFill/>
            </a:ln>
            <a:effectLst/>
          </c:spPr>
          <c:invertIfNegative val="0"/>
          <c:cat>
            <c:strRef>
              <c:f>'[Workings Updated (02-26_2024).xlsx]DEC'!$D$92,'[Workings Updated (02-26_2024).xlsx]DEC'!$D$100:$D$103</c:f>
              <c:strCache>
                <c:ptCount val="5"/>
                <c:pt idx="0">
                  <c:v>World</c:v>
                </c:pt>
                <c:pt idx="1">
                  <c:v>LIC</c:v>
                </c:pt>
                <c:pt idx="2">
                  <c:v>LMIC</c:v>
                </c:pt>
                <c:pt idx="3">
                  <c:v>UMIC</c:v>
                </c:pt>
                <c:pt idx="4">
                  <c:v>HIC</c:v>
                </c:pt>
              </c:strCache>
            </c:strRef>
          </c:cat>
          <c:val>
            <c:numRef>
              <c:f>'[Workings Updated (02-26_2024).xlsx]DEC'!$H$92,'[Workings Updated (02-26_2024).xlsx]DEC'!$H$100:$H$103</c:f>
              <c:numCache>
                <c:formatCode>#,##0.0</c:formatCode>
                <c:ptCount val="5"/>
                <c:pt idx="0">
                  <c:v>2.3399624465414126</c:v>
                </c:pt>
                <c:pt idx="1">
                  <c:v>5.6877692375887845</c:v>
                </c:pt>
                <c:pt idx="2">
                  <c:v>3.6864502090472575</c:v>
                </c:pt>
                <c:pt idx="3">
                  <c:v>2.3946229549323057</c:v>
                </c:pt>
                <c:pt idx="4">
                  <c:v>2.1974751549388398</c:v>
                </c:pt>
              </c:numCache>
            </c:numRef>
          </c:val>
          <c:extLst>
            <c:ext xmlns:c16="http://schemas.microsoft.com/office/drawing/2014/chart" uri="{C3380CC4-5D6E-409C-BE32-E72D297353CC}">
              <c16:uniqueId val="{00000003-9D11-4780-A3FD-E9B8AFC21B8F}"/>
            </c:ext>
          </c:extLst>
        </c:ser>
        <c:ser>
          <c:idx val="4"/>
          <c:order val="4"/>
          <c:tx>
            <c:strRef>
              <c:f>'[Workings Updated (02-26_2024).xlsx]DEC'!$I$91</c:f>
              <c:strCache>
                <c:ptCount val="1"/>
                <c:pt idx="0">
                  <c:v>Food services</c:v>
                </c:pt>
              </c:strCache>
            </c:strRef>
          </c:tx>
          <c:spPr>
            <a:solidFill>
              <a:srgbClr val="8D3C1E"/>
            </a:solidFill>
            <a:ln>
              <a:noFill/>
            </a:ln>
            <a:effectLst/>
          </c:spPr>
          <c:invertIfNegative val="0"/>
          <c:cat>
            <c:strRef>
              <c:f>'[Workings Updated (02-26_2024).xlsx]DEC'!$D$92,'[Workings Updated (02-26_2024).xlsx]DEC'!$D$100:$D$103</c:f>
              <c:strCache>
                <c:ptCount val="5"/>
                <c:pt idx="0">
                  <c:v>World</c:v>
                </c:pt>
                <c:pt idx="1">
                  <c:v>LIC</c:v>
                </c:pt>
                <c:pt idx="2">
                  <c:v>LMIC</c:v>
                </c:pt>
                <c:pt idx="3">
                  <c:v>UMIC</c:v>
                </c:pt>
                <c:pt idx="4">
                  <c:v>HIC</c:v>
                </c:pt>
              </c:strCache>
            </c:strRef>
          </c:cat>
          <c:val>
            <c:numRef>
              <c:f>'[Workings Updated (02-26_2024).xlsx]DEC'!$I$92,'[Workings Updated (02-26_2024).xlsx]DEC'!$I$100:$I$103</c:f>
              <c:numCache>
                <c:formatCode>#,##0.0</c:formatCode>
                <c:ptCount val="5"/>
                <c:pt idx="0">
                  <c:v>1.6270842072212515</c:v>
                </c:pt>
                <c:pt idx="1">
                  <c:v>1.8996543499475573</c:v>
                </c:pt>
                <c:pt idx="2">
                  <c:v>1.2277599666845218</c:v>
                </c:pt>
                <c:pt idx="3">
                  <c:v>1.5955437405871069</c:v>
                </c:pt>
                <c:pt idx="4">
                  <c:v>1.7480182154984498</c:v>
                </c:pt>
              </c:numCache>
            </c:numRef>
          </c:val>
          <c:extLst>
            <c:ext xmlns:c16="http://schemas.microsoft.com/office/drawing/2014/chart" uri="{C3380CC4-5D6E-409C-BE32-E72D297353CC}">
              <c16:uniqueId val="{00000004-9D11-4780-A3FD-E9B8AFC21B8F}"/>
            </c:ext>
          </c:extLst>
        </c:ser>
        <c:ser>
          <c:idx val="5"/>
          <c:order val="5"/>
          <c:tx>
            <c:strRef>
              <c:f>'[Workings Updated (02-26_2024).xlsx]DEC'!$J$91</c:f>
              <c:strCache>
                <c:ptCount val="1"/>
                <c:pt idx="0">
                  <c:v>Input supply</c:v>
                </c:pt>
              </c:strCache>
            </c:strRef>
          </c:tx>
          <c:spPr>
            <a:solidFill>
              <a:schemeClr val="tx1"/>
            </a:solidFill>
            <a:ln>
              <a:noFill/>
            </a:ln>
            <a:effectLst/>
          </c:spPr>
          <c:invertIfNegative val="0"/>
          <c:cat>
            <c:strRef>
              <c:f>'[Workings Updated (02-26_2024).xlsx]DEC'!$D$92,'[Workings Updated (02-26_2024).xlsx]DEC'!$D$100:$D$103</c:f>
              <c:strCache>
                <c:ptCount val="5"/>
                <c:pt idx="0">
                  <c:v>World</c:v>
                </c:pt>
                <c:pt idx="1">
                  <c:v>LIC</c:v>
                </c:pt>
                <c:pt idx="2">
                  <c:v>LMIC</c:v>
                </c:pt>
                <c:pt idx="3">
                  <c:v>UMIC</c:v>
                </c:pt>
                <c:pt idx="4">
                  <c:v>HIC</c:v>
                </c:pt>
              </c:strCache>
            </c:strRef>
          </c:cat>
          <c:val>
            <c:numRef>
              <c:f>'[Workings Updated (02-26_2024).xlsx]DEC'!$J$92,'[Workings Updated (02-26_2024).xlsx]DEC'!$J$100:$J$103</c:f>
              <c:numCache>
                <c:formatCode>#,##0.0</c:formatCode>
                <c:ptCount val="5"/>
                <c:pt idx="0">
                  <c:v>1.1194758779274088</c:v>
                </c:pt>
                <c:pt idx="1">
                  <c:v>0.7455960146228634</c:v>
                </c:pt>
                <c:pt idx="2">
                  <c:v>1.7221786454721377</c:v>
                </c:pt>
                <c:pt idx="3">
                  <c:v>1.7231375666496889</c:v>
                </c:pt>
                <c:pt idx="4">
                  <c:v>0.70552004707249127</c:v>
                </c:pt>
              </c:numCache>
            </c:numRef>
          </c:val>
          <c:extLst>
            <c:ext xmlns:c16="http://schemas.microsoft.com/office/drawing/2014/chart" uri="{C3380CC4-5D6E-409C-BE32-E72D297353CC}">
              <c16:uniqueId val="{00000005-9D11-4780-A3FD-E9B8AFC21B8F}"/>
            </c:ext>
          </c:extLst>
        </c:ser>
        <c:dLbls>
          <c:showLegendKey val="0"/>
          <c:showVal val="0"/>
          <c:showCatName val="0"/>
          <c:showSerName val="0"/>
          <c:showPercent val="0"/>
          <c:showBubbleSize val="0"/>
        </c:dLbls>
        <c:gapWidth val="50"/>
        <c:overlap val="100"/>
        <c:axId val="909993456"/>
        <c:axId val="910005104"/>
      </c:barChart>
      <c:lineChart>
        <c:grouping val="standard"/>
        <c:varyColors val="0"/>
        <c:ser>
          <c:idx val="0"/>
          <c:order val="0"/>
          <c:tx>
            <c:strRef>
              <c:f>'[Workings Updated (02-26_2024).xlsx]DEC'!$E$91</c:f>
              <c:strCache>
                <c:ptCount val="1"/>
                <c:pt idx="0">
                  <c:v>Agrifood system</c:v>
                </c:pt>
              </c:strCache>
            </c:strRef>
          </c:tx>
          <c:spPr>
            <a:ln w="28575" cap="rnd">
              <a:noFill/>
              <a:round/>
            </a:ln>
            <a:effectLst/>
          </c:spPr>
          <c:marker>
            <c:symbol val="none"/>
          </c:marker>
          <c:dLbls>
            <c:spPr>
              <a:noFill/>
              <a:ln>
                <a:noFill/>
              </a:ln>
              <a:effectLst/>
            </c:spPr>
            <c:txPr>
              <a:bodyPr rot="0" vert="horz"/>
              <a:lstStyle/>
              <a:p>
                <a:pPr>
                  <a:defRPr sz="12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'[Workings Updated (02-26_2024).xlsx]DEC'!$D$92,'[Workings Updated (02-26_2024).xlsx]DEC'!$D$100:$D$103</c:f>
              <c:strCache>
                <c:ptCount val="5"/>
                <c:pt idx="0">
                  <c:v>World</c:v>
                </c:pt>
                <c:pt idx="1">
                  <c:v>LIC</c:v>
                </c:pt>
                <c:pt idx="2">
                  <c:v>LMIC</c:v>
                </c:pt>
                <c:pt idx="3">
                  <c:v>UMIC</c:v>
                </c:pt>
                <c:pt idx="4">
                  <c:v>HIC</c:v>
                </c:pt>
              </c:strCache>
            </c:strRef>
          </c:cat>
          <c:val>
            <c:numRef>
              <c:f>'[Workings Updated (02-26_2024).xlsx]DEC'!$E$92,'[Workings Updated (02-26_2024).xlsx]DEC'!$E$100:$E$103</c:f>
              <c:numCache>
                <c:formatCode>#,##0.0</c:formatCode>
                <c:ptCount val="5"/>
                <c:pt idx="0">
                  <c:v>12.798250919439347</c:v>
                </c:pt>
                <c:pt idx="1">
                  <c:v>42.086720675094185</c:v>
                </c:pt>
                <c:pt idx="2">
                  <c:v>28.297609497240199</c:v>
                </c:pt>
                <c:pt idx="3">
                  <c:v>17.763271173114315</c:v>
                </c:pt>
                <c:pt idx="4">
                  <c:v>7.8953611577888898</c:v>
                </c:pt>
              </c:numCache>
            </c:numRef>
          </c:val>
          <c:smooth val="0"/>
          <c:extLst>
            <c:ext xmlns:c16="http://schemas.microsoft.com/office/drawing/2014/chart" uri="{C3380CC4-5D6E-409C-BE32-E72D297353CC}">
              <c16:uniqueId val="{00000006-9D11-4780-A3FD-E9B8AFC21B8F}"/>
            </c:ext>
          </c:extLst>
        </c:ser>
        <c:dLbls>
          <c:showLegendKey val="0"/>
          <c:showVal val="0"/>
          <c:showCatName val="0"/>
          <c:showSerName val="0"/>
          <c:showPercent val="0"/>
          <c:showBubbleSize val="0"/>
        </c:dLbls>
        <c:marker val="1"/>
        <c:smooth val="0"/>
        <c:axId val="909993456"/>
        <c:axId val="910005104"/>
      </c:lineChart>
      <c:catAx>
        <c:axId val="909993456"/>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vert="horz"/>
          <a:lstStyle/>
          <a:p>
            <a:pPr>
              <a:defRPr sz="1200"/>
            </a:pPr>
            <a:endParaRPr lang="en-US"/>
          </a:p>
        </c:txPr>
        <c:crossAx val="910005104"/>
        <c:crosses val="autoZero"/>
        <c:auto val="1"/>
        <c:lblAlgn val="ctr"/>
        <c:lblOffset val="100"/>
        <c:noMultiLvlLbl val="0"/>
      </c:catAx>
      <c:valAx>
        <c:axId val="910005104"/>
        <c:scaling>
          <c:orientation val="minMax"/>
        </c:scaling>
        <c:delete val="1"/>
        <c:axPos val="l"/>
        <c:numFmt formatCode="#,##0.0" sourceLinked="1"/>
        <c:majorTickMark val="none"/>
        <c:minorTickMark val="none"/>
        <c:tickLblPos val="nextTo"/>
        <c:crossAx val="909993456"/>
        <c:crosses val="autoZero"/>
        <c:crossBetween val="between"/>
      </c:valAx>
    </c:plotArea>
    <c:plotVisOnly val="1"/>
    <c:dispBlanksAs val="gap"/>
    <c:showDLblsOverMax val="0"/>
    <c:extLst/>
  </c:chart>
  <c:txPr>
    <a:bodyPr/>
    <a:lstStyle/>
    <a:p>
      <a:pPr>
        <a:defRPr>
          <a:latin typeface="Calibri" panose="020F0502020204030204" pitchFamily="34" charset="0"/>
          <a:ea typeface="Calibri" panose="020F0502020204030204" pitchFamily="34" charset="0"/>
          <a:cs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1"/>
          <c:order val="0"/>
          <c:tx>
            <c:strRef>
              <c:f>'[Workings Updated (02-26_2024).xlsx]DEC'!$S$91</c:f>
              <c:strCache>
                <c:ptCount val="1"/>
                <c:pt idx="0">
                  <c:v>Agriculture</c:v>
                </c:pt>
              </c:strCache>
            </c:strRef>
          </c:tx>
          <c:spPr>
            <a:solidFill>
              <a:srgbClr val="7F7F7F"/>
            </a:solidFill>
            <a:ln>
              <a:noFill/>
            </a:ln>
            <a:effectLst/>
          </c:spPr>
          <c:invertIfNegative val="0"/>
          <c:dLbls>
            <c:dLbl>
              <c:idx val="4"/>
              <c:layout>
                <c:manualLayout>
                  <c:x val="0"/>
                  <c:y val="-1.6087414195179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89-410C-981E-8349969DA29C}"/>
                </c:ext>
              </c:extLst>
            </c:dLbl>
            <c:spPr>
              <a:noFill/>
              <a:ln>
                <a:noFill/>
              </a:ln>
              <a:effectLst/>
            </c:spPr>
            <c:txPr>
              <a:bodyPr rot="0" vert="horz"/>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'[Workings Updated (02-26_2024).xlsx]DEC'!$R$92,'[Workings Updated (02-26_2024).xlsx]DEC'!$R$100:$R$103</c:f>
              <c:strCache>
                <c:ptCount val="5"/>
                <c:pt idx="0">
                  <c:v>World</c:v>
                </c:pt>
                <c:pt idx="1">
                  <c:v>LIC</c:v>
                </c:pt>
                <c:pt idx="2">
                  <c:v>LMIC</c:v>
                </c:pt>
                <c:pt idx="3">
                  <c:v>UMIC</c:v>
                </c:pt>
                <c:pt idx="4">
                  <c:v>HIC</c:v>
                </c:pt>
              </c:strCache>
            </c:strRef>
          </c:cat>
          <c:val>
            <c:numRef>
              <c:f>'[Workings Updated (02-26_2024).xlsx]DEC'!$S$92,'[Workings Updated (02-26_2024).xlsx]DEC'!$S$100:$S$103</c:f>
              <c:numCache>
                <c:formatCode>0.0</c:formatCode>
                <c:ptCount val="5"/>
                <c:pt idx="0">
                  <c:v>35.442650146015588</c:v>
                </c:pt>
                <c:pt idx="1">
                  <c:v>67.740115229837201</c:v>
                </c:pt>
                <c:pt idx="2">
                  <c:v>57.774302721637319</c:v>
                </c:pt>
                <c:pt idx="3">
                  <c:v>40.143840482291445</c:v>
                </c:pt>
                <c:pt idx="4">
                  <c:v>16.952861298197099</c:v>
                </c:pt>
              </c:numCache>
            </c:numRef>
          </c:val>
          <c:extLst>
            <c:ext xmlns:c16="http://schemas.microsoft.com/office/drawing/2014/chart" uri="{C3380CC4-5D6E-409C-BE32-E72D297353CC}">
              <c16:uniqueId val="{00000001-A989-410C-981E-8349969DA29C}"/>
            </c:ext>
          </c:extLst>
        </c:ser>
        <c:ser>
          <c:idx val="2"/>
          <c:order val="1"/>
          <c:tx>
            <c:strRef>
              <c:f>'[Workings Updated (02-26_2024).xlsx]DEC'!$T$91</c:f>
              <c:strCache>
                <c:ptCount val="1"/>
                <c:pt idx="0">
                  <c:v>Processing</c:v>
                </c:pt>
              </c:strCache>
            </c:strRef>
          </c:tx>
          <c:spPr>
            <a:solidFill>
              <a:schemeClr val="accent2">
                <a:lumMod val="75000"/>
              </a:schemeClr>
            </a:solidFill>
            <a:ln>
              <a:noFill/>
            </a:ln>
            <a:effectLst/>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'[Workings Updated (02-26_2024).xlsx]DEC'!$R$92,'[Workings Updated (02-26_2024).xlsx]DEC'!$R$100:$R$103</c:f>
              <c:strCache>
                <c:ptCount val="5"/>
                <c:pt idx="0">
                  <c:v>World</c:v>
                </c:pt>
                <c:pt idx="1">
                  <c:v>LIC</c:v>
                </c:pt>
                <c:pt idx="2">
                  <c:v>LMIC</c:v>
                </c:pt>
                <c:pt idx="3">
                  <c:v>UMIC</c:v>
                </c:pt>
                <c:pt idx="4">
                  <c:v>HIC</c:v>
                </c:pt>
              </c:strCache>
            </c:strRef>
          </c:cat>
          <c:val>
            <c:numRef>
              <c:f>'[Workings Updated (02-26_2024).xlsx]DEC'!$T$92,'[Workings Updated (02-26_2024).xlsx]DEC'!$T$100:$T$103</c:f>
              <c:numCache>
                <c:formatCode>0.0</c:formatCode>
                <c:ptCount val="5"/>
                <c:pt idx="0">
                  <c:v>24.813461695297658</c:v>
                </c:pt>
                <c:pt idx="1">
                  <c:v>12.460243770595769</c:v>
                </c:pt>
                <c:pt idx="2">
                  <c:v>18.773579099082735</c:v>
                </c:pt>
                <c:pt idx="3">
                  <c:v>27.692577672397857</c:v>
                </c:pt>
                <c:pt idx="4">
                  <c:v>24.138960537951732</c:v>
                </c:pt>
              </c:numCache>
            </c:numRef>
          </c:val>
          <c:extLst>
            <c:ext xmlns:c16="http://schemas.microsoft.com/office/drawing/2014/chart" uri="{C3380CC4-5D6E-409C-BE32-E72D297353CC}">
              <c16:uniqueId val="{00000002-A989-410C-981E-8349969DA29C}"/>
            </c:ext>
          </c:extLst>
        </c:ser>
        <c:ser>
          <c:idx val="3"/>
          <c:order val="2"/>
          <c:tx>
            <c:strRef>
              <c:f>'[Workings Updated (02-26_2024).xlsx]DEC'!$U$91</c:f>
              <c:strCache>
                <c:ptCount val="1"/>
                <c:pt idx="0">
                  <c:v>Trade and transport'</c:v>
                </c:pt>
              </c:strCache>
            </c:strRef>
          </c:tx>
          <c:spPr>
            <a:solidFill>
              <a:srgbClr val="518324"/>
            </a:solidFill>
            <a:ln>
              <a:noFill/>
            </a:ln>
            <a:effectLst/>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'[Workings Updated (02-26_2024).xlsx]DEC'!$R$92,'[Workings Updated (02-26_2024).xlsx]DEC'!$R$100:$R$103</c:f>
              <c:strCache>
                <c:ptCount val="5"/>
                <c:pt idx="0">
                  <c:v>World</c:v>
                </c:pt>
                <c:pt idx="1">
                  <c:v>LIC</c:v>
                </c:pt>
                <c:pt idx="2">
                  <c:v>LMIC</c:v>
                </c:pt>
                <c:pt idx="3">
                  <c:v>UMIC</c:v>
                </c:pt>
                <c:pt idx="4">
                  <c:v>HIC</c:v>
                </c:pt>
              </c:strCache>
            </c:strRef>
          </c:cat>
          <c:val>
            <c:numRef>
              <c:f>'[Workings Updated (02-26_2024).xlsx]DEC'!$U$92,'[Workings Updated (02-26_2024).xlsx]DEC'!$U$100:$U$103</c:f>
              <c:numCache>
                <c:formatCode>0.0</c:formatCode>
                <c:ptCount val="5"/>
                <c:pt idx="0">
                  <c:v>18.283454991394397</c:v>
                </c:pt>
                <c:pt idx="1">
                  <c:v>13.514403465876725</c:v>
                </c:pt>
                <c:pt idx="2">
                  <c:v>13.027426254527926</c:v>
                </c:pt>
                <c:pt idx="3">
                  <c:v>13.480754370043616</c:v>
                </c:pt>
                <c:pt idx="4">
                  <c:v>27.832484303406417</c:v>
                </c:pt>
              </c:numCache>
            </c:numRef>
          </c:val>
          <c:extLst>
            <c:ext xmlns:c16="http://schemas.microsoft.com/office/drawing/2014/chart" uri="{C3380CC4-5D6E-409C-BE32-E72D297353CC}">
              <c16:uniqueId val="{00000003-A989-410C-981E-8349969DA29C}"/>
            </c:ext>
          </c:extLst>
        </c:ser>
        <c:ser>
          <c:idx val="4"/>
          <c:order val="3"/>
          <c:tx>
            <c:strRef>
              <c:f>'[Workings Updated (02-26_2024).xlsx]DEC'!$V$91</c:f>
              <c:strCache>
                <c:ptCount val="1"/>
                <c:pt idx="0">
                  <c:v>Food services</c:v>
                </c:pt>
              </c:strCache>
            </c:strRef>
          </c:tx>
          <c:spPr>
            <a:solidFill>
              <a:srgbClr val="8D3C1E"/>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A989-410C-981E-8349969DA29C}"/>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'[Workings Updated (02-26_2024).xlsx]DEC'!$R$92,'[Workings Updated (02-26_2024).xlsx]DEC'!$R$100:$R$103</c:f>
              <c:strCache>
                <c:ptCount val="5"/>
                <c:pt idx="0">
                  <c:v>World</c:v>
                </c:pt>
                <c:pt idx="1">
                  <c:v>LIC</c:v>
                </c:pt>
                <c:pt idx="2">
                  <c:v>LMIC</c:v>
                </c:pt>
                <c:pt idx="3">
                  <c:v>UMIC</c:v>
                </c:pt>
                <c:pt idx="4">
                  <c:v>HIC</c:v>
                </c:pt>
              </c:strCache>
            </c:strRef>
          </c:cat>
          <c:val>
            <c:numRef>
              <c:f>'[Workings Updated (02-26_2024).xlsx]DEC'!$V$92,'[Workings Updated (02-26_2024).xlsx]DEC'!$V$100:$V$103</c:f>
              <c:numCache>
                <c:formatCode>0.0</c:formatCode>
                <c:ptCount val="5"/>
                <c:pt idx="0">
                  <c:v>12.713332606644418</c:v>
                </c:pt>
                <c:pt idx="1">
                  <c:v>4.5136668276265173</c:v>
                </c:pt>
                <c:pt idx="2">
                  <c:v>4.3387409342978689</c:v>
                </c:pt>
                <c:pt idx="3">
                  <c:v>8.9822630361126823</c:v>
                </c:pt>
                <c:pt idx="4">
                  <c:v>22.139813246845637</c:v>
                </c:pt>
              </c:numCache>
            </c:numRef>
          </c:val>
          <c:extLst>
            <c:ext xmlns:c16="http://schemas.microsoft.com/office/drawing/2014/chart" uri="{C3380CC4-5D6E-409C-BE32-E72D297353CC}">
              <c16:uniqueId val="{00000005-A989-410C-981E-8349969DA29C}"/>
            </c:ext>
          </c:extLst>
        </c:ser>
        <c:ser>
          <c:idx val="5"/>
          <c:order val="4"/>
          <c:tx>
            <c:strRef>
              <c:f>'[Workings Updated (02-26_2024).xlsx]DEC'!$W$91</c:f>
              <c:strCache>
                <c:ptCount val="1"/>
                <c:pt idx="0">
                  <c:v>Input supply</c:v>
                </c:pt>
              </c:strCache>
            </c:strRef>
          </c:tx>
          <c:spPr>
            <a:solidFill>
              <a:schemeClr val="tx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A989-410C-981E-8349969DA29C}"/>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'[Workings Updated (02-26_2024).xlsx]DEC'!$R$92,'[Workings Updated (02-26_2024).xlsx]DEC'!$R$100:$R$103</c:f>
              <c:strCache>
                <c:ptCount val="5"/>
                <c:pt idx="0">
                  <c:v>World</c:v>
                </c:pt>
                <c:pt idx="1">
                  <c:v>LIC</c:v>
                </c:pt>
                <c:pt idx="2">
                  <c:v>LMIC</c:v>
                </c:pt>
                <c:pt idx="3">
                  <c:v>UMIC</c:v>
                </c:pt>
                <c:pt idx="4">
                  <c:v>HIC</c:v>
                </c:pt>
              </c:strCache>
            </c:strRef>
          </c:cat>
          <c:val>
            <c:numRef>
              <c:f>'[Workings Updated (02-26_2024).xlsx]DEC'!$W$92,'[Workings Updated (02-26_2024).xlsx]DEC'!$W$100:$W$103</c:f>
              <c:numCache>
                <c:formatCode>0.0</c:formatCode>
                <c:ptCount val="5"/>
                <c:pt idx="0">
                  <c:v>8.7471005606479366</c:v>
                </c:pt>
                <c:pt idx="1">
                  <c:v>1.7715707060637953</c:v>
                </c:pt>
                <c:pt idx="2">
                  <c:v>6.0859509904541511</c:v>
                </c:pt>
                <c:pt idx="3">
                  <c:v>9.7005644391543822</c:v>
                </c:pt>
                <c:pt idx="4">
                  <c:v>8.9358806135991049</c:v>
                </c:pt>
              </c:numCache>
            </c:numRef>
          </c:val>
          <c:extLst>
            <c:ext xmlns:c16="http://schemas.microsoft.com/office/drawing/2014/chart" uri="{C3380CC4-5D6E-409C-BE32-E72D297353CC}">
              <c16:uniqueId val="{00000007-A989-410C-981E-8349969DA29C}"/>
            </c:ext>
          </c:extLst>
        </c:ser>
        <c:dLbls>
          <c:showLegendKey val="0"/>
          <c:showVal val="0"/>
          <c:showCatName val="0"/>
          <c:showSerName val="0"/>
          <c:showPercent val="0"/>
          <c:showBubbleSize val="0"/>
        </c:dLbls>
        <c:gapWidth val="50"/>
        <c:overlap val="100"/>
        <c:axId val="909993456"/>
        <c:axId val="910005104"/>
      </c:barChart>
      <c:catAx>
        <c:axId val="909993456"/>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vert="horz"/>
          <a:lstStyle/>
          <a:p>
            <a:pPr>
              <a:defRPr sz="1200"/>
            </a:pPr>
            <a:endParaRPr lang="en-US"/>
          </a:p>
        </c:txPr>
        <c:crossAx val="910005104"/>
        <c:crosses val="autoZero"/>
        <c:auto val="1"/>
        <c:lblAlgn val="ctr"/>
        <c:lblOffset val="100"/>
        <c:noMultiLvlLbl val="0"/>
      </c:catAx>
      <c:valAx>
        <c:axId val="910005104"/>
        <c:scaling>
          <c:orientation val="minMax"/>
        </c:scaling>
        <c:delete val="1"/>
        <c:axPos val="l"/>
        <c:numFmt formatCode="0%" sourceLinked="1"/>
        <c:majorTickMark val="none"/>
        <c:minorTickMark val="none"/>
        <c:tickLblPos val="nextTo"/>
        <c:crossAx val="909993456"/>
        <c:crosses val="autoZero"/>
        <c:crossBetween val="between"/>
      </c:valAx>
    </c:plotArea>
    <c:plotVisOnly val="1"/>
    <c:dispBlanksAs val="gap"/>
    <c:showDLblsOverMax val="0"/>
    <c:extLst/>
  </c:chart>
  <c:txPr>
    <a:bodyPr/>
    <a:lstStyle/>
    <a:p>
      <a:pPr>
        <a:defRPr>
          <a:latin typeface="Calibri" panose="020F0502020204030204" pitchFamily="34" charset="0"/>
          <a:ea typeface="Calibri" panose="020F0502020204030204" pitchFamily="34" charset="0"/>
          <a:cs typeface="Calibri" panose="020F050202020403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436206-08FA-3F49-A9A2-E39D99F8BF68}" type="datetimeFigureOut">
              <a:rPr lang="en-US" smtClean="0"/>
              <a:t>6/16/2025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09C9F-CDE2-6649-9DC9-F2DCDF47AB8D}" type="slidenum">
              <a:rPr lang="en-US" smtClean="0"/>
              <a:t>‹#›</a:t>
            </a:fld>
            <a:endParaRPr lang="en-US"/>
          </a:p>
        </p:txBody>
      </p:sp>
    </p:spTree>
    <p:extLst>
      <p:ext uri="{BB962C8B-B14F-4D97-AF65-F5344CB8AC3E}">
        <p14:creationId xmlns:p14="http://schemas.microsoft.com/office/powerpoint/2010/main" val="1877821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3BBB4-83BA-4922-A4DB-9F70F816F70F}"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AA323-5059-4D56-8340-1C4053A31499}" type="slidenum">
              <a:rPr lang="en-US" smtClean="0"/>
              <a:t>‹#›</a:t>
            </a:fld>
            <a:endParaRPr lang="en-US"/>
          </a:p>
        </p:txBody>
      </p:sp>
    </p:spTree>
    <p:extLst>
      <p:ext uri="{BB962C8B-B14F-4D97-AF65-F5344CB8AC3E}">
        <p14:creationId xmlns:p14="http://schemas.microsoft.com/office/powerpoint/2010/main" val="301306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gpolicyreview.card.iastate.edu/winter-2023/world-spending-agricultural-research-and-develop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2AA323-5059-4D56-8340-1C4053A31499}" type="slidenum">
              <a:rPr lang="en-US" smtClean="0"/>
              <a:t>1</a:t>
            </a:fld>
            <a:endParaRPr lang="en-US"/>
          </a:p>
        </p:txBody>
      </p:sp>
    </p:spTree>
    <p:extLst>
      <p:ext uri="{BB962C8B-B14F-4D97-AF65-F5344CB8AC3E}">
        <p14:creationId xmlns:p14="http://schemas.microsoft.com/office/powerpoint/2010/main" val="267565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A670D-85FD-EA52-EA15-F4C3E37F9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AB6E6-56BC-0D98-BE86-96C10AE88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2E45B-0DB4-D3B2-71FA-00CC55C62F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3349A5-D2F8-7499-21F0-A6516B2A293F}"/>
              </a:ext>
            </a:extLst>
          </p:cNvPr>
          <p:cNvSpPr>
            <a:spLocks noGrp="1"/>
          </p:cNvSpPr>
          <p:nvPr>
            <p:ph type="sldNum" sz="quarter" idx="5"/>
          </p:nvPr>
        </p:nvSpPr>
        <p:spPr/>
        <p:txBody>
          <a:bodyPr/>
          <a:lstStyle/>
          <a:p>
            <a:fld id="{292AA323-5059-4D56-8340-1C4053A31499}" type="slidenum">
              <a:rPr lang="en-US" smtClean="0"/>
              <a:t>2</a:t>
            </a:fld>
            <a:endParaRPr lang="en-US"/>
          </a:p>
        </p:txBody>
      </p:sp>
    </p:spTree>
    <p:extLst>
      <p:ext uri="{BB962C8B-B14F-4D97-AF65-F5344CB8AC3E}">
        <p14:creationId xmlns:p14="http://schemas.microsoft.com/office/powerpoint/2010/main" val="13292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World Spending on Agricultural Research and Development | Agricultural Policy Review</a:t>
            </a:r>
            <a:endParaRPr lang="en-US"/>
          </a:p>
        </p:txBody>
      </p:sp>
      <p:sp>
        <p:nvSpPr>
          <p:cNvPr id="4" name="Slide Number Placeholder 3"/>
          <p:cNvSpPr>
            <a:spLocks noGrp="1"/>
          </p:cNvSpPr>
          <p:nvPr>
            <p:ph type="sldNum" sz="quarter" idx="5"/>
          </p:nvPr>
        </p:nvSpPr>
        <p:spPr/>
        <p:txBody>
          <a:bodyPr/>
          <a:lstStyle/>
          <a:p>
            <a:fld id="{292AA323-5059-4D56-8340-1C4053A31499}" type="slidenum">
              <a:rPr lang="en-US" smtClean="0"/>
              <a:t>4</a:t>
            </a:fld>
            <a:endParaRPr lang="en-US"/>
          </a:p>
        </p:txBody>
      </p:sp>
    </p:spTree>
    <p:extLst>
      <p:ext uri="{BB962C8B-B14F-4D97-AF65-F5344CB8AC3E}">
        <p14:creationId xmlns:p14="http://schemas.microsoft.com/office/powerpoint/2010/main" val="351700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5</a:t>
            </a:fld>
            <a:endParaRPr lang="en-US"/>
          </a:p>
        </p:txBody>
      </p:sp>
    </p:spTree>
    <p:extLst>
      <p:ext uri="{BB962C8B-B14F-4D97-AF65-F5344CB8AC3E}">
        <p14:creationId xmlns:p14="http://schemas.microsoft.com/office/powerpoint/2010/main" val="128398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Food price volatility</a:t>
            </a:r>
          </a:p>
        </p:txBody>
      </p:sp>
      <p:sp>
        <p:nvSpPr>
          <p:cNvPr id="4" name="Slide Number Placeholder 3"/>
          <p:cNvSpPr>
            <a:spLocks noGrp="1"/>
          </p:cNvSpPr>
          <p:nvPr>
            <p:ph type="sldNum" sz="quarter" idx="5"/>
          </p:nvPr>
        </p:nvSpPr>
        <p:spPr/>
        <p:txBody>
          <a:bodyPr/>
          <a:lstStyle/>
          <a:p>
            <a:fld id="{292AA323-5059-4D56-8340-1C4053A31499}" type="slidenum">
              <a:rPr lang="en-US" smtClean="0"/>
              <a:t>7</a:t>
            </a:fld>
            <a:endParaRPr lang="en-US"/>
          </a:p>
        </p:txBody>
      </p:sp>
    </p:spTree>
    <p:extLst>
      <p:ext uri="{BB962C8B-B14F-4D97-AF65-F5344CB8AC3E}">
        <p14:creationId xmlns:p14="http://schemas.microsoft.com/office/powerpoint/2010/main" val="192866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CGIAR funding and Africa investment</a:t>
            </a:r>
          </a:p>
        </p:txBody>
      </p:sp>
      <p:sp>
        <p:nvSpPr>
          <p:cNvPr id="4" name="Slide Number Placeholder 3"/>
          <p:cNvSpPr>
            <a:spLocks noGrp="1"/>
          </p:cNvSpPr>
          <p:nvPr>
            <p:ph type="sldNum" sz="quarter" idx="5"/>
          </p:nvPr>
        </p:nvSpPr>
        <p:spPr/>
        <p:txBody>
          <a:bodyPr/>
          <a:lstStyle/>
          <a:p>
            <a:fld id="{292AA323-5059-4D56-8340-1C4053A31499}" type="slidenum">
              <a:rPr lang="en-US" smtClean="0"/>
              <a:t>10</a:t>
            </a:fld>
            <a:endParaRPr lang="en-US"/>
          </a:p>
        </p:txBody>
      </p:sp>
    </p:spTree>
    <p:extLst>
      <p:ext uri="{BB962C8B-B14F-4D97-AF65-F5344CB8AC3E}">
        <p14:creationId xmlns:p14="http://schemas.microsoft.com/office/powerpoint/2010/main" val="775472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D2901C6-764A-D184-E70D-B00C096BCEA8}"/>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l="9429" t="18247" r="9429" b="18247"/>
          <a:stretch/>
        </p:blipFill>
        <p:spPr>
          <a:xfrm>
            <a:off x="0" y="0"/>
            <a:ext cx="12188952" cy="6858000"/>
          </a:xfrm>
          <a:prstGeom prst="rect">
            <a:avLst/>
          </a:prstGeom>
        </p:spPr>
      </p:pic>
      <p:sp>
        <p:nvSpPr>
          <p:cNvPr id="8" name="Rectangle 7">
            <a:extLst>
              <a:ext uri="{FF2B5EF4-FFF2-40B4-BE49-F238E27FC236}">
                <a16:creationId xmlns:a16="http://schemas.microsoft.com/office/drawing/2014/main" id="{674B752B-A7D9-F41E-5F23-1CF7AA4A8823}"/>
              </a:ext>
            </a:extLst>
          </p:cNvPr>
          <p:cNvSpPr/>
          <p:nvPr userDrawn="1"/>
        </p:nvSpPr>
        <p:spPr>
          <a:xfrm>
            <a:off x="677800" y="694944"/>
            <a:ext cx="10817352" cy="5486400"/>
          </a:xfrm>
          <a:prstGeom prst="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842C7E9-C1E7-1D39-F9BB-F9DCF1C942C1}"/>
              </a:ext>
            </a:extLst>
          </p:cNvPr>
          <p:cNvSpPr/>
          <p:nvPr userDrawn="1"/>
        </p:nvSpPr>
        <p:spPr>
          <a:xfrm>
            <a:off x="687324" y="2060448"/>
            <a:ext cx="10817352" cy="2737104"/>
          </a:xfrm>
          <a:prstGeom prst="rect">
            <a:avLst/>
          </a:prstGeom>
          <a:solidFill>
            <a:schemeClr val="tx2"/>
          </a:solidFill>
          <a:ln w="14351">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E706279B-AC0D-0840-23E7-E525649F3377}"/>
              </a:ext>
            </a:extLst>
          </p:cNvPr>
          <p:cNvPicPr>
            <a:picLocks noChangeAspect="1"/>
          </p:cNvPicPr>
          <p:nvPr userDrawn="1"/>
        </p:nvPicPr>
        <p:blipFill>
          <a:blip r:embed="rId4">
            <a:alphaModFix/>
            <a:extLst>
              <a:ext uri="{96DAC541-7B7A-43D3-8B79-37D633B846F1}">
                <asvg:svgBlip xmlns:asvg="http://schemas.microsoft.com/office/drawing/2016/SVG/main" r:embed="rId5"/>
              </a:ext>
            </a:extLst>
          </a:blip>
          <a:srcRect l="14026" t="37215" r="13963" b="37369"/>
          <a:stretch/>
        </p:blipFill>
        <p:spPr>
          <a:xfrm>
            <a:off x="692085" y="2048251"/>
            <a:ext cx="10817352" cy="2744732"/>
          </a:xfrm>
          <a:prstGeom prst="rect">
            <a:avLst/>
          </a:prstGeom>
        </p:spPr>
      </p:pic>
      <p:pic>
        <p:nvPicPr>
          <p:cNvPr id="11" name="Graphic 10">
            <a:extLst>
              <a:ext uri="{FF2B5EF4-FFF2-40B4-BE49-F238E27FC236}">
                <a16:creationId xmlns:a16="http://schemas.microsoft.com/office/drawing/2014/main" id="{4136E56F-ABAA-8772-56E8-5FE3B050F29D}"/>
              </a:ext>
            </a:extLst>
          </p:cNvPr>
          <p:cNvPicPr>
            <a:picLocks noChangeAspect="1"/>
          </p:cNvPicPr>
          <p:nvPr userDrawn="1"/>
        </p:nvPicPr>
        <p:blipFill>
          <a:blip r:embed="rId6">
            <a:alphaModFix/>
            <a:extLst>
              <a:ext uri="{96DAC541-7B7A-43D3-8B79-37D633B846F1}">
                <asvg:svgBlip xmlns:asvg="http://schemas.microsoft.com/office/drawing/2016/SVG/main" r:embed="rId7"/>
              </a:ext>
            </a:extLst>
          </a:blip>
          <a:srcRect l="39213" t="24555" r="39225" b="62828"/>
          <a:stretch/>
        </p:blipFill>
        <p:spPr>
          <a:xfrm>
            <a:off x="4475800" y="681229"/>
            <a:ext cx="3238877" cy="1362454"/>
          </a:xfrm>
          <a:prstGeom prst="rect">
            <a:avLst/>
          </a:prstGeom>
        </p:spPr>
      </p:pic>
      <p:pic>
        <p:nvPicPr>
          <p:cNvPr id="27" name="Graphic 26">
            <a:extLst>
              <a:ext uri="{FF2B5EF4-FFF2-40B4-BE49-F238E27FC236}">
                <a16:creationId xmlns:a16="http://schemas.microsoft.com/office/drawing/2014/main" id="{C4A67EAB-7BAB-D9F3-25D3-36381FB3AA69}"/>
              </a:ext>
            </a:extLst>
          </p:cNvPr>
          <p:cNvPicPr>
            <a:picLocks noChangeAspect="1"/>
          </p:cNvPicPr>
          <p:nvPr userDrawn="1"/>
        </p:nvPicPr>
        <p:blipFill>
          <a:blip r:embed="rId6">
            <a:alphaModFix/>
            <a:extLst>
              <a:ext uri="{96DAC541-7B7A-43D3-8B79-37D633B846F1}">
                <asvg:svgBlip xmlns:asvg="http://schemas.microsoft.com/office/drawing/2016/SVG/main" r:embed="rId7"/>
              </a:ext>
            </a:extLst>
          </a:blip>
          <a:srcRect l="13969" t="62702" r="13929" b="24541"/>
          <a:stretch/>
        </p:blipFill>
        <p:spPr>
          <a:xfrm>
            <a:off x="683323" y="4800600"/>
            <a:ext cx="10830876" cy="1377696"/>
          </a:xfrm>
          <a:prstGeom prst="rect">
            <a:avLst/>
          </a:prstGeom>
        </p:spPr>
      </p:pic>
      <p:pic>
        <p:nvPicPr>
          <p:cNvPr id="14" name="GFPR | IFPRI logo">
            <a:extLst>
              <a:ext uri="{FF2B5EF4-FFF2-40B4-BE49-F238E27FC236}">
                <a16:creationId xmlns:a16="http://schemas.microsoft.com/office/drawing/2014/main" id="{62C73C20-7BF7-B17D-7071-AE3989FC629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40" y="681228"/>
            <a:ext cx="3794760" cy="1371600"/>
          </a:xfrm>
          <a:prstGeom prst="rect">
            <a:avLst/>
          </a:prstGeom>
        </p:spPr>
      </p:pic>
      <p:sp>
        <p:nvSpPr>
          <p:cNvPr id="25" name="Rectangle 24">
            <a:extLst>
              <a:ext uri="{FF2B5EF4-FFF2-40B4-BE49-F238E27FC236}">
                <a16:creationId xmlns:a16="http://schemas.microsoft.com/office/drawing/2014/main" id="{F6864AC0-B48D-59AD-828A-E18074787CD9}"/>
              </a:ext>
            </a:extLst>
          </p:cNvPr>
          <p:cNvSpPr/>
          <p:nvPr userDrawn="1"/>
        </p:nvSpPr>
        <p:spPr>
          <a:xfrm>
            <a:off x="7722487" y="685795"/>
            <a:ext cx="3786190" cy="8686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60F5CE0F-C07A-F063-7FDF-0BE15DA55C5B}"/>
              </a:ext>
            </a:extLst>
          </p:cNvPr>
          <p:cNvPicPr>
            <a:picLocks noChangeAspect="1"/>
          </p:cNvPicPr>
          <p:nvPr userDrawn="1"/>
        </p:nvPicPr>
        <p:blipFill>
          <a:blip r:embed="rId10">
            <a:alphaModFix/>
            <a:extLst>
              <a:ext uri="{96DAC541-7B7A-43D3-8B79-37D633B846F1}">
                <asvg:svgBlip xmlns:asvg="http://schemas.microsoft.com/office/drawing/2016/SVG/main" r:embed="rId11"/>
              </a:ext>
            </a:extLst>
          </a:blip>
          <a:srcRect l="60829" t="24555" r="14003" b="67401"/>
          <a:stretch/>
        </p:blipFill>
        <p:spPr>
          <a:xfrm>
            <a:off x="7722486" y="681228"/>
            <a:ext cx="3780667" cy="868680"/>
          </a:xfrm>
          <a:prstGeom prst="rect">
            <a:avLst/>
          </a:prstGeom>
        </p:spPr>
      </p:pic>
      <p:sp>
        <p:nvSpPr>
          <p:cNvPr id="21" name="TextBox 20">
            <a:extLst>
              <a:ext uri="{FF2B5EF4-FFF2-40B4-BE49-F238E27FC236}">
                <a16:creationId xmlns:a16="http://schemas.microsoft.com/office/drawing/2014/main" id="{66FD0873-77BB-E474-6CFC-1E16A9BAAF15}"/>
              </a:ext>
            </a:extLst>
          </p:cNvPr>
          <p:cNvSpPr txBox="1">
            <a:spLocks/>
          </p:cNvSpPr>
          <p:nvPr userDrawn="1"/>
        </p:nvSpPr>
        <p:spPr>
          <a:xfrm>
            <a:off x="7716202" y="685800"/>
            <a:ext cx="3778951" cy="868680"/>
          </a:xfrm>
          <a:prstGeom prst="rect">
            <a:avLst/>
          </a:prstGeom>
          <a:noFill/>
          <a:ln w="14351">
            <a:solidFill>
              <a:schemeClr val="accent1"/>
            </a:solidFill>
            <a:miter lim="800000"/>
          </a:ln>
        </p:spPr>
        <p:txBody>
          <a:bodyPr vert="horz" wrap="square" lIns="0" tIns="0" rIns="0" bIns="0" rtlCol="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350" b="1" kern="0" spc="50" normalizeH="0" baseline="0">
                <a:solidFill>
                  <a:schemeClr val="bg1"/>
                </a:solidFill>
                <a:latin typeface="+mn-lt"/>
              </a:rPr>
              <a:t>HYBRID GLOBAL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1350" b="1" kern="0" spc="100" normalizeH="0" baseline="0">
                <a:solidFill>
                  <a:schemeClr val="bg1"/>
                </a:solidFill>
                <a:latin typeface="+mn-lt"/>
              </a:rPr>
              <a:t>LAUNCH EVENT</a:t>
            </a:r>
            <a:endParaRPr lang="en-US" sz="1350" b="1" kern="0" spc="100" normalizeH="0" baseline="0">
              <a:solidFill>
                <a:schemeClr val="bg2"/>
              </a:solidFill>
              <a:latin typeface="+mn-lt"/>
            </a:endParaRPr>
          </a:p>
        </p:txBody>
      </p:sp>
      <p:sp>
        <p:nvSpPr>
          <p:cNvPr id="3" name="TextBox 2">
            <a:extLst>
              <a:ext uri="{FF2B5EF4-FFF2-40B4-BE49-F238E27FC236}">
                <a16:creationId xmlns:a16="http://schemas.microsoft.com/office/drawing/2014/main" id="{1C7C8211-BCCF-6E25-C2CB-FD146CB9D698}"/>
              </a:ext>
            </a:extLst>
          </p:cNvPr>
          <p:cNvSpPr txBox="1">
            <a:spLocks/>
          </p:cNvSpPr>
          <p:nvPr userDrawn="1"/>
        </p:nvSpPr>
        <p:spPr>
          <a:xfrm>
            <a:off x="7716201" y="1554480"/>
            <a:ext cx="3778951" cy="502920"/>
          </a:xfrm>
          <a:prstGeom prst="rect">
            <a:avLst/>
          </a:prstGeom>
          <a:solidFill>
            <a:schemeClr val="bg2"/>
          </a:solidFill>
          <a:ln w="14351">
            <a:solidFill>
              <a:schemeClr val="accent1"/>
            </a:solidFill>
            <a:miter lim="800000"/>
          </a:ln>
        </p:spPr>
        <p:txBody>
          <a:bodyPr vert="horz" wrap="square" lIns="338328" tIns="0" rIns="338328"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kern="0" spc="50" normalizeH="0" baseline="0">
                <a:solidFill>
                  <a:schemeClr val="tx2"/>
                </a:solidFill>
                <a:latin typeface="+mn-lt"/>
              </a:rPr>
              <a:t>MAY 28, 2025</a:t>
            </a:r>
          </a:p>
        </p:txBody>
      </p:sp>
      <p:sp>
        <p:nvSpPr>
          <p:cNvPr id="7" name="Rectangle 6">
            <a:extLst>
              <a:ext uri="{FF2B5EF4-FFF2-40B4-BE49-F238E27FC236}">
                <a16:creationId xmlns:a16="http://schemas.microsoft.com/office/drawing/2014/main" id="{636BC321-7CFA-8281-10A2-25676AB44441}"/>
              </a:ext>
            </a:extLst>
          </p:cNvPr>
          <p:cNvSpPr/>
          <p:nvPr userDrawn="1"/>
        </p:nvSpPr>
        <p:spPr>
          <a:xfrm>
            <a:off x="687324" y="2052823"/>
            <a:ext cx="10817352" cy="2752354"/>
          </a:xfrm>
          <a:prstGeom prst="rect">
            <a:avLst/>
          </a:prstGeom>
          <a:noFill/>
          <a:ln w="14351">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4CF061E-526F-F768-854E-26E3B76E8AA0}"/>
              </a:ext>
            </a:extLst>
          </p:cNvPr>
          <p:cNvSpPr/>
          <p:nvPr userDrawn="1"/>
        </p:nvSpPr>
        <p:spPr>
          <a:xfrm>
            <a:off x="687324" y="685800"/>
            <a:ext cx="10817352" cy="548640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87328FE1-B361-4DE3-840A-8DB15CAE56E6}"/>
              </a:ext>
            </a:extLst>
          </p:cNvPr>
          <p:cNvSpPr>
            <a:spLocks noGrp="1"/>
          </p:cNvSpPr>
          <p:nvPr>
            <p:ph type="body" sz="quarter" idx="10" hasCustomPrompt="1"/>
          </p:nvPr>
        </p:nvSpPr>
        <p:spPr>
          <a:xfrm>
            <a:off x="687325" y="4800600"/>
            <a:ext cx="10817351" cy="1371600"/>
          </a:xfrm>
        </p:spPr>
        <p:txBody>
          <a:bodyPr lIns="338328" tIns="338328" rIns="338328" bIns="338328" anchor="ctr" anchorCtr="0"/>
          <a:lstStyle>
            <a:lvl1pPr marL="0" indent="0" algn="ctr">
              <a:lnSpc>
                <a:spcPct val="90000"/>
              </a:lnSpc>
              <a:spcBef>
                <a:spcPts val="0"/>
              </a:spcBef>
              <a:buNone/>
              <a:defRPr sz="2700" b="1">
                <a:solidFill>
                  <a:schemeClr val="bg2"/>
                </a:solidFill>
                <a:latin typeface="+mj-lt"/>
              </a:defRPr>
            </a:lvl1pPr>
            <a:lvl2pPr marL="0" indent="0" algn="ctr">
              <a:lnSpc>
                <a:spcPct val="125000"/>
              </a:lnSpc>
              <a:spcBef>
                <a:spcPts val="0"/>
              </a:spcBef>
              <a:buNone/>
              <a:defRPr sz="1350">
                <a:solidFill>
                  <a:schemeClr val="bg1"/>
                </a:solidFill>
              </a:defRPr>
            </a:lvl2pPr>
            <a:lvl3pPr marL="0" indent="0">
              <a:spcBef>
                <a:spcPts val="0"/>
              </a:spcBef>
              <a:buNone/>
              <a:defRPr sz="1400">
                <a:solidFill>
                  <a:schemeClr val="bg1"/>
                </a:solidFill>
              </a:defRPr>
            </a:lvl3pPr>
            <a:lvl5pPr>
              <a:defRPr/>
            </a:lvl5pPr>
          </a:lstStyle>
          <a:p>
            <a:pPr lvl="0"/>
            <a:r>
              <a:rPr lang="en-US"/>
              <a:t>Name</a:t>
            </a:r>
          </a:p>
          <a:p>
            <a:pPr lvl="1"/>
            <a:r>
              <a:rPr lang="en-US"/>
              <a:t>Title, Department/Division</a:t>
            </a:r>
          </a:p>
          <a:p>
            <a:pPr lvl="1"/>
            <a:r>
              <a:rPr lang="en-US"/>
              <a:t>Organization</a:t>
            </a:r>
          </a:p>
        </p:txBody>
      </p:sp>
      <p:sp>
        <p:nvSpPr>
          <p:cNvPr id="2" name="Title 1">
            <a:extLst>
              <a:ext uri="{FF2B5EF4-FFF2-40B4-BE49-F238E27FC236}">
                <a16:creationId xmlns:a16="http://schemas.microsoft.com/office/drawing/2014/main" id="{E08CECB7-7C06-4F37-9624-8AAAA09E3BA3}"/>
              </a:ext>
            </a:extLst>
          </p:cNvPr>
          <p:cNvSpPr>
            <a:spLocks noGrp="1"/>
          </p:cNvSpPr>
          <p:nvPr>
            <p:ph type="ctrTitle"/>
          </p:nvPr>
        </p:nvSpPr>
        <p:spPr>
          <a:xfrm>
            <a:off x="685801" y="2052828"/>
            <a:ext cx="10817352" cy="2752344"/>
          </a:xfrm>
          <a:noFill/>
        </p:spPr>
        <p:txBody>
          <a:bodyPr lIns="338328" tIns="338328" rIns="338328" bIns="338328" anchor="ctr" anchorCtr="0">
            <a:normAutofit/>
          </a:bodyPr>
          <a:lstStyle>
            <a:lvl1pPr algn="ctr">
              <a:defRPr sz="5400">
                <a:solidFill>
                  <a:schemeClr val="bg1"/>
                </a:solidFill>
              </a:defRPr>
            </a:lvl1pPr>
          </a:lstStyle>
          <a:p>
            <a:r>
              <a:rPr lang="en-US"/>
              <a:t>Click to edit Master title style</a:t>
            </a:r>
          </a:p>
        </p:txBody>
      </p:sp>
      <p:pic>
        <p:nvPicPr>
          <p:cNvPr id="6" name="Graphic 5">
            <a:extLst>
              <a:ext uri="{FF2B5EF4-FFF2-40B4-BE49-F238E27FC236}">
                <a16:creationId xmlns:a16="http://schemas.microsoft.com/office/drawing/2014/main" id="{0ADBC8CC-A1CA-B902-F65E-39A058A93F4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99050" y="903255"/>
            <a:ext cx="2936748" cy="993839"/>
          </a:xfrm>
          <a:prstGeom prst="rect">
            <a:avLst/>
          </a:prstGeom>
        </p:spPr>
      </p:pic>
    </p:spTree>
    <p:extLst>
      <p:ext uri="{BB962C8B-B14F-4D97-AF65-F5344CB8AC3E}">
        <p14:creationId xmlns:p14="http://schemas.microsoft.com/office/powerpoint/2010/main" val="35673101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3755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902952" cy="1261872"/>
          </a:xfrm>
        </p:spPr>
        <p:txBody>
          <a:bodyPr>
            <a:normAutofit/>
          </a:bodyPr>
          <a:lstStyle>
            <a:lvl1pPr>
              <a:defRPr sz="2800" b="1">
                <a:solidFill>
                  <a:schemeClr val="tx1"/>
                </a:solidFill>
              </a:defRPr>
            </a:lvl1pPr>
          </a:lstStyle>
          <a:p>
            <a:r>
              <a:rPr lang="en-US"/>
              <a:t>Click to edit Master title style</a:t>
            </a:r>
          </a:p>
        </p:txBody>
      </p:sp>
      <p:sp>
        <p:nvSpPr>
          <p:cNvPr id="3" name="Content Placeholder 2"/>
          <p:cNvSpPr>
            <a:spLocks noGrp="1"/>
          </p:cNvSpPr>
          <p:nvPr>
            <p:ph idx="1"/>
          </p:nvPr>
        </p:nvSpPr>
        <p:spPr>
          <a:xfrm>
            <a:off x="1143000" y="1825625"/>
            <a:ext cx="9902952" cy="4351338"/>
          </a:xfrm>
        </p:spPr>
        <p:txBody>
          <a:bodyPr/>
          <a:lstStyle>
            <a:lvl1pPr>
              <a:defRPr baseline="0">
                <a:solidFill>
                  <a:schemeClr val="tx1">
                    <a:lumMod val="75000"/>
                    <a:lumOff val="25000"/>
                  </a:schemeClr>
                </a:solidFill>
              </a:defRPr>
            </a:lvl1pPr>
            <a:lvl2pPr marL="685800" indent="-228600">
              <a:buFont typeface="Courier New" charset="0"/>
              <a:buChar char="o"/>
              <a:defRPr baseline="0">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5" name="Picture 4">
            <a:extLst>
              <a:ext uri="{FF2B5EF4-FFF2-40B4-BE49-F238E27FC236}">
                <a16:creationId xmlns:a16="http://schemas.microsoft.com/office/drawing/2014/main" id="{712DFA7F-8901-924D-B315-DB65881279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701" y="6030542"/>
            <a:ext cx="408368" cy="406458"/>
          </a:xfrm>
          <a:prstGeom prst="rect">
            <a:avLst/>
          </a:prstGeom>
        </p:spPr>
      </p:pic>
      <p:pic>
        <p:nvPicPr>
          <p:cNvPr id="6" name="Picture 5">
            <a:extLst>
              <a:ext uri="{FF2B5EF4-FFF2-40B4-BE49-F238E27FC236}">
                <a16:creationId xmlns:a16="http://schemas.microsoft.com/office/drawing/2014/main" id="{0EEB5915-88A4-9041-938E-FEB3A54B73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486" y="5959451"/>
            <a:ext cx="468886" cy="548640"/>
          </a:xfrm>
          <a:prstGeom prst="rect">
            <a:avLst/>
          </a:prstGeom>
        </p:spPr>
      </p:pic>
    </p:spTree>
    <p:extLst>
      <p:ext uri="{BB962C8B-B14F-4D97-AF65-F5344CB8AC3E}">
        <p14:creationId xmlns:p14="http://schemas.microsoft.com/office/powerpoint/2010/main" val="280394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8"/>
        <p:cNvGrpSpPr/>
        <p:nvPr/>
      </p:nvGrpSpPr>
      <p:grpSpPr>
        <a:xfrm>
          <a:off x="0" y="0"/>
          <a:ext cx="0" cy="0"/>
          <a:chOff x="0" y="0"/>
          <a:chExt cx="0" cy="0"/>
        </a:xfrm>
      </p:grpSpPr>
      <p:sp>
        <p:nvSpPr>
          <p:cNvPr id="69" name="Google Shape;69;p17"/>
          <p:cNvSpPr txBox="1">
            <a:spLocks noGrp="1"/>
          </p:cNvSpPr>
          <p:nvPr>
            <p:ph type="body" idx="1"/>
          </p:nvPr>
        </p:nvSpPr>
        <p:spPr>
          <a:xfrm>
            <a:off x="685800" y="1719072"/>
            <a:ext cx="10817200" cy="4572000"/>
          </a:xfrm>
          <a:prstGeom prst="rect">
            <a:avLst/>
          </a:prstGeom>
          <a:noFill/>
          <a:ln>
            <a:noFill/>
          </a:ln>
        </p:spPr>
        <p:txBody>
          <a:bodyPr spcFirstLastPara="1" wrap="square" lIns="0" tIns="0" rIns="0" bIns="0" anchor="t" anchorCtr="0">
            <a:noAutofit/>
          </a:bodyPr>
          <a:lstStyle>
            <a:lvl1pPr marL="609585" lvl="0" indent="-423323" algn="l" rtl="0">
              <a:lnSpc>
                <a:spcPct val="100000"/>
              </a:lnSpc>
              <a:spcBef>
                <a:spcPts val="2400"/>
              </a:spcBef>
              <a:spcAft>
                <a:spcPts val="0"/>
              </a:spcAft>
              <a:buSzPts val="1400"/>
              <a:buChar char="▪"/>
              <a:defRPr/>
            </a:lvl1pPr>
            <a:lvl2pPr marL="1219170" lvl="1" indent="-423323" algn="l" rtl="0">
              <a:lnSpc>
                <a:spcPct val="100000"/>
              </a:lnSpc>
              <a:spcBef>
                <a:spcPts val="667"/>
              </a:spcBef>
              <a:spcAft>
                <a:spcPts val="0"/>
              </a:spcAft>
              <a:buSzPts val="1400"/>
              <a:buChar char="▪"/>
              <a:defRPr/>
            </a:lvl2pPr>
            <a:lvl3pPr marL="1828754" lvl="2" indent="-423323" algn="l" rtl="0">
              <a:lnSpc>
                <a:spcPct val="100000"/>
              </a:lnSpc>
              <a:spcBef>
                <a:spcPts val="667"/>
              </a:spcBef>
              <a:spcAft>
                <a:spcPts val="0"/>
              </a:spcAft>
              <a:buSzPts val="1400"/>
              <a:buChar char="▪"/>
              <a:defRPr/>
            </a:lvl3pPr>
            <a:lvl4pPr marL="2438339" lvl="3" indent="-423323" algn="l" rtl="0">
              <a:lnSpc>
                <a:spcPct val="100000"/>
              </a:lnSpc>
              <a:spcBef>
                <a:spcPts val="667"/>
              </a:spcBef>
              <a:spcAft>
                <a:spcPts val="0"/>
              </a:spcAft>
              <a:buSzPts val="1400"/>
              <a:buChar char="▪"/>
              <a:defRPr/>
            </a:lvl4pPr>
            <a:lvl5pPr marL="3047924" lvl="4" indent="-423323" algn="l" rtl="0">
              <a:lnSpc>
                <a:spcPct val="100000"/>
              </a:lnSpc>
              <a:spcBef>
                <a:spcPts val="667"/>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0" name="Google Shape;70;p17"/>
          <p:cNvSpPr txBox="1">
            <a:spLocks noGrp="1"/>
          </p:cNvSpPr>
          <p:nvPr>
            <p:ph type="title"/>
          </p:nvPr>
        </p:nvSpPr>
        <p:spPr>
          <a:xfrm>
            <a:off x="685800" y="228600"/>
            <a:ext cx="10817200" cy="12620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17"/>
          <p:cNvSpPr/>
          <p:nvPr/>
        </p:nvSpPr>
        <p:spPr>
          <a:xfrm>
            <a:off x="-1" y="0"/>
            <a:ext cx="228800" cy="1490400"/>
          </a:xfrm>
          <a:prstGeom prst="rect">
            <a:avLst/>
          </a:prstGeom>
          <a:gradFill>
            <a:gsLst>
              <a:gs pos="0">
                <a:schemeClr val="dk2"/>
              </a:gs>
              <a:gs pos="94000">
                <a:srgbClr val="111166"/>
              </a:gs>
              <a:gs pos="100000">
                <a:srgbClr val="111166"/>
              </a:gs>
            </a:gsLst>
            <a:lin ang="16200038"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647B54"/>
              </a:solidFill>
              <a:latin typeface="Arial"/>
              <a:ea typeface="Arial"/>
              <a:cs typeface="Arial"/>
              <a:sym typeface="Arial"/>
            </a:endParaRPr>
          </a:p>
        </p:txBody>
      </p:sp>
    </p:spTree>
    <p:extLst>
      <p:ext uri="{BB962C8B-B14F-4D97-AF65-F5344CB8AC3E}">
        <p14:creationId xmlns:p14="http://schemas.microsoft.com/office/powerpoint/2010/main" val="85438882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GIAR_Slide_The End">
  <p:cSld name="One CGIAR_Slide_The End">
    <p:spTree>
      <p:nvGrpSpPr>
        <p:cNvPr id="1" name="Shape 205"/>
        <p:cNvGrpSpPr/>
        <p:nvPr/>
      </p:nvGrpSpPr>
      <p:grpSpPr>
        <a:xfrm>
          <a:off x="0" y="0"/>
          <a:ext cx="0" cy="0"/>
          <a:chOff x="0" y="0"/>
          <a:chExt cx="0" cy="0"/>
        </a:xfrm>
      </p:grpSpPr>
      <p:sp>
        <p:nvSpPr>
          <p:cNvPr id="206" name="Google Shape;206;g2cef4b89d8a_0_2075"/>
          <p:cNvSpPr txBox="1">
            <a:spLocks noGrp="1"/>
          </p:cNvSpPr>
          <p:nvPr>
            <p:ph type="title"/>
          </p:nvPr>
        </p:nvSpPr>
        <p:spPr>
          <a:xfrm>
            <a:off x="978805" y="359229"/>
            <a:ext cx="6729300" cy="492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3200"/>
              <a:buFont typeface="Montserrat"/>
              <a:buNone/>
              <a:defRPr sz="3200" b="0">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7" name="Google Shape;207;g2cef4b89d8a_0_2075"/>
          <p:cNvGrpSpPr/>
          <p:nvPr/>
        </p:nvGrpSpPr>
        <p:grpSpPr>
          <a:xfrm>
            <a:off x="225934" y="359229"/>
            <a:ext cx="516825" cy="6255256"/>
            <a:chOff x="225934" y="359229"/>
            <a:chExt cx="516825" cy="6255256"/>
          </a:xfrm>
        </p:grpSpPr>
        <p:sp>
          <p:nvSpPr>
            <p:cNvPr id="208" name="Google Shape;208;g2cef4b89d8a_0_2075"/>
            <p:cNvSpPr/>
            <p:nvPr/>
          </p:nvSpPr>
          <p:spPr>
            <a:xfrm>
              <a:off x="340109" y="359229"/>
              <a:ext cx="288600" cy="4757100"/>
            </a:xfrm>
            <a:prstGeom prst="rect">
              <a:avLst/>
            </a:prstGeom>
            <a:gradFill>
              <a:gsLst>
                <a:gs pos="0">
                  <a:srgbClr val="62BB46">
                    <a:alpha val="0"/>
                  </a:srgbClr>
                </a:gs>
                <a:gs pos="100000">
                  <a:srgbClr val="62BB46"/>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62BB46"/>
                </a:solidFill>
                <a:latin typeface="Arial"/>
                <a:ea typeface="Arial"/>
                <a:cs typeface="Arial"/>
                <a:sym typeface="Arial"/>
              </a:endParaRPr>
            </a:p>
          </p:txBody>
        </p:sp>
        <p:pic>
          <p:nvPicPr>
            <p:cNvPr id="209" name="Google Shape;209;g2cef4b89d8a_0_20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473" y="5301212"/>
              <a:ext cx="301112" cy="545256"/>
            </a:xfrm>
            <a:prstGeom prst="rect">
              <a:avLst/>
            </a:prstGeom>
            <a:noFill/>
            <a:ln>
              <a:noFill/>
            </a:ln>
          </p:spPr>
        </p:pic>
        <p:pic>
          <p:nvPicPr>
            <p:cNvPr id="210" name="Google Shape;210;g2cef4b89d8a_0_20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5934" y="6009752"/>
              <a:ext cx="516825" cy="604733"/>
            </a:xfrm>
            <a:prstGeom prst="rect">
              <a:avLst/>
            </a:prstGeom>
            <a:noFill/>
            <a:ln>
              <a:noFill/>
            </a:ln>
          </p:spPr>
        </p:pic>
      </p:grpSp>
      <p:sp>
        <p:nvSpPr>
          <p:cNvPr id="211" name="Google Shape;211;g2cef4b89d8a_0_2075"/>
          <p:cNvSpPr/>
          <p:nvPr/>
        </p:nvSpPr>
        <p:spPr>
          <a:xfrm rot="10800000">
            <a:off x="978706" y="949242"/>
            <a:ext cx="10617600" cy="45600"/>
          </a:xfrm>
          <a:prstGeom prst="rect">
            <a:avLst/>
          </a:prstGeom>
          <a:gradFill>
            <a:gsLst>
              <a:gs pos="0">
                <a:schemeClr val="lt1"/>
              </a:gs>
              <a:gs pos="50000">
                <a:srgbClr val="C6ECBE"/>
              </a:gs>
              <a:gs pos="85000">
                <a:srgbClr val="62BB46"/>
              </a:gs>
              <a:gs pos="100000">
                <a:srgbClr val="62BB46"/>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2D050"/>
              </a:solidFill>
              <a:latin typeface="Arial"/>
              <a:ea typeface="Arial"/>
              <a:cs typeface="Arial"/>
              <a:sym typeface="Arial"/>
            </a:endParaRPr>
          </a:p>
        </p:txBody>
      </p:sp>
      <p:sp>
        <p:nvSpPr>
          <p:cNvPr id="212" name="Google Shape;212;g2cef4b89d8a_0_2075"/>
          <p:cNvSpPr txBox="1">
            <a:spLocks noGrp="1"/>
          </p:cNvSpPr>
          <p:nvPr>
            <p:ph type="body" idx="1"/>
          </p:nvPr>
        </p:nvSpPr>
        <p:spPr>
          <a:xfrm>
            <a:off x="1044575" y="1293813"/>
            <a:ext cx="10023600" cy="48657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180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Clr>
                <a:schemeClr val="dk1"/>
              </a:buClr>
              <a:buSzPts val="1800"/>
              <a:buChar char="▪"/>
              <a:defRPr/>
            </a:lvl4pPr>
            <a:lvl5pPr marL="2286000" lvl="4" indent="-342900" algn="l" rtl="0">
              <a:lnSpc>
                <a:spcPct val="100000"/>
              </a:lnSpc>
              <a:spcBef>
                <a:spcPts val="9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79621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7435DB-AC27-4E6B-91E2-0C54014613B3}"/>
              </a:ext>
            </a:extLst>
          </p:cNvPr>
          <p:cNvSpPr/>
          <p:nvPr userDrawn="1"/>
        </p:nvSpPr>
        <p:spPr>
          <a:xfrm>
            <a:off x="83126" y="-1"/>
            <a:ext cx="219037" cy="6308437"/>
          </a:xfrm>
          <a:prstGeom prst="rect">
            <a:avLst/>
          </a:prstGeom>
          <a:gradFill>
            <a:gsLst>
              <a:gs pos="0">
                <a:srgbClr val="62BB46">
                  <a:alpha val="0"/>
                </a:srgbClr>
              </a:gs>
              <a:gs pos="100000">
                <a:srgbClr val="62BB46"/>
              </a:gs>
            </a:gsLst>
            <a:lin ang="5400000" scaled="1"/>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solidFill>
                <a:srgbClr val="62BB46"/>
              </a:solidFill>
            </a:endParaRPr>
          </a:p>
        </p:txBody>
      </p:sp>
      <p:pic>
        <p:nvPicPr>
          <p:cNvPr id="5" name="Picture 4">
            <a:extLst>
              <a:ext uri="{FF2B5EF4-FFF2-40B4-BE49-F238E27FC236}">
                <a16:creationId xmlns:a16="http://schemas.microsoft.com/office/drawing/2014/main" id="{574B9283-9674-406F-AE0D-B199F2E180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6" y="6382849"/>
            <a:ext cx="219037" cy="396635"/>
          </a:xfrm>
          <a:prstGeom prst="rect">
            <a:avLst/>
          </a:prstGeom>
        </p:spPr>
      </p:pic>
    </p:spTree>
    <p:extLst>
      <p:ext uri="{BB962C8B-B14F-4D97-AF65-F5344CB8AC3E}">
        <p14:creationId xmlns:p14="http://schemas.microsoft.com/office/powerpoint/2010/main" val="1516806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One CGIAR_Slide_The En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F6B00-780A-4320-863C-CCE4BEC0148B}"/>
              </a:ext>
            </a:extLst>
          </p:cNvPr>
          <p:cNvSpPr>
            <a:spLocks noGrp="1"/>
          </p:cNvSpPr>
          <p:nvPr>
            <p:ph type="title" hasCustomPrompt="1"/>
          </p:nvPr>
        </p:nvSpPr>
        <p:spPr>
          <a:xfrm>
            <a:off x="978805" y="359229"/>
            <a:ext cx="6729283" cy="492398"/>
          </a:xfrm>
        </p:spPr>
        <p:txBody>
          <a:bodyPr>
            <a:noAutofit/>
          </a:bodyPr>
          <a:lstStyle>
            <a:lvl1pPr algn="l">
              <a:defRPr sz="3200" b="0">
                <a:solidFill>
                  <a:schemeClr val="tx1"/>
                </a:solidFill>
                <a:latin typeface="Montserrat" panose="00000500000000000000" pitchFamily="2" charset="0"/>
              </a:defRPr>
            </a:lvl1pPr>
          </a:lstStyle>
          <a:p>
            <a:r>
              <a:rPr lang="es-ES"/>
              <a:t>[</a:t>
            </a:r>
            <a:r>
              <a:rPr lang="es-ES" err="1"/>
              <a:t>Title</a:t>
            </a:r>
            <a:r>
              <a:rPr lang="es-ES"/>
              <a:t> </a:t>
            </a:r>
            <a:r>
              <a:rPr lang="es-ES" err="1"/>
              <a:t>of</a:t>
            </a:r>
            <a:r>
              <a:rPr lang="es-ES"/>
              <a:t> </a:t>
            </a:r>
            <a:r>
              <a:rPr lang="es-ES" err="1"/>
              <a:t>Slide</a:t>
            </a:r>
            <a:r>
              <a:rPr lang="es-ES"/>
              <a:t>]</a:t>
            </a:r>
            <a:endParaRPr lang="es-PE"/>
          </a:p>
        </p:txBody>
      </p:sp>
      <p:grpSp>
        <p:nvGrpSpPr>
          <p:cNvPr id="4" name="Group 3">
            <a:extLst>
              <a:ext uri="{FF2B5EF4-FFF2-40B4-BE49-F238E27FC236}">
                <a16:creationId xmlns:a16="http://schemas.microsoft.com/office/drawing/2014/main" id="{9F33C62C-7ED2-5841-BBC6-10FE41942C41}"/>
              </a:ext>
            </a:extLst>
          </p:cNvPr>
          <p:cNvGrpSpPr/>
          <p:nvPr userDrawn="1"/>
        </p:nvGrpSpPr>
        <p:grpSpPr>
          <a:xfrm>
            <a:off x="225934" y="359229"/>
            <a:ext cx="516825" cy="6255256"/>
            <a:chOff x="225934" y="359229"/>
            <a:chExt cx="516825" cy="6255256"/>
          </a:xfrm>
        </p:grpSpPr>
        <p:sp>
          <p:nvSpPr>
            <p:cNvPr id="5" name="Rectangle 4">
              <a:extLst>
                <a:ext uri="{FF2B5EF4-FFF2-40B4-BE49-F238E27FC236}">
                  <a16:creationId xmlns:a16="http://schemas.microsoft.com/office/drawing/2014/main" id="{60923DDE-773B-D74D-9842-A7EEC33E3CAF}"/>
                </a:ext>
              </a:extLst>
            </p:cNvPr>
            <p:cNvSpPr/>
            <p:nvPr userDrawn="1"/>
          </p:nvSpPr>
          <p:spPr>
            <a:xfrm>
              <a:off x="340109" y="359229"/>
              <a:ext cx="288477" cy="4757058"/>
            </a:xfrm>
            <a:prstGeom prst="rect">
              <a:avLst/>
            </a:prstGeom>
            <a:gradFill>
              <a:gsLst>
                <a:gs pos="0">
                  <a:srgbClr val="62BB46">
                    <a:alpha val="0"/>
                  </a:srgbClr>
                </a:gs>
                <a:gs pos="100000">
                  <a:srgbClr val="62BB46"/>
                </a:gs>
              </a:gsLst>
              <a:lin ang="5400000" scaled="1"/>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solidFill>
                  <a:srgbClr val="62BB46"/>
                </a:solidFill>
              </a:endParaRPr>
            </a:p>
          </p:txBody>
        </p:sp>
        <p:pic>
          <p:nvPicPr>
            <p:cNvPr id="6" name="Picture 5">
              <a:extLst>
                <a:ext uri="{FF2B5EF4-FFF2-40B4-BE49-F238E27FC236}">
                  <a16:creationId xmlns:a16="http://schemas.microsoft.com/office/drawing/2014/main" id="{3A744BFC-3B66-1C4D-A7FB-90F3F338DF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473" y="5301212"/>
              <a:ext cx="301111" cy="545255"/>
            </a:xfrm>
            <a:prstGeom prst="rect">
              <a:avLst/>
            </a:prstGeom>
          </p:spPr>
        </p:pic>
        <p:pic>
          <p:nvPicPr>
            <p:cNvPr id="7" name="Content Placeholder 4">
              <a:extLst>
                <a:ext uri="{FF2B5EF4-FFF2-40B4-BE49-F238E27FC236}">
                  <a16:creationId xmlns:a16="http://schemas.microsoft.com/office/drawing/2014/main" id="{4B101E1D-2E2D-9647-9118-4903732863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934" y="6009752"/>
              <a:ext cx="516825" cy="604733"/>
            </a:xfrm>
            <a:prstGeom prst="rect">
              <a:avLst/>
            </a:prstGeom>
          </p:spPr>
        </p:pic>
      </p:grpSp>
      <p:sp>
        <p:nvSpPr>
          <p:cNvPr id="3" name="Rectangle 2">
            <a:extLst>
              <a:ext uri="{FF2B5EF4-FFF2-40B4-BE49-F238E27FC236}">
                <a16:creationId xmlns:a16="http://schemas.microsoft.com/office/drawing/2014/main" id="{12C725E5-0583-BB77-DD38-9833FB5A60FE}"/>
              </a:ext>
            </a:extLst>
          </p:cNvPr>
          <p:cNvSpPr/>
          <p:nvPr userDrawn="1"/>
        </p:nvSpPr>
        <p:spPr>
          <a:xfrm rot="10800000">
            <a:off x="978805" y="949123"/>
            <a:ext cx="10617501" cy="45719"/>
          </a:xfrm>
          <a:prstGeom prst="rect">
            <a:avLst/>
          </a:prstGeom>
          <a:gradFill flip="none" rotWithShape="1">
            <a:gsLst>
              <a:gs pos="85000">
                <a:srgbClr val="62BB46"/>
              </a:gs>
              <a:gs pos="50000">
                <a:srgbClr val="62BB46">
                  <a:tint val="44500"/>
                  <a:satMod val="160000"/>
                </a:srgb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0" name="Text Placeholder 9">
            <a:extLst>
              <a:ext uri="{FF2B5EF4-FFF2-40B4-BE49-F238E27FC236}">
                <a16:creationId xmlns:a16="http://schemas.microsoft.com/office/drawing/2014/main" id="{A207D35E-5607-4374-4D70-228DC0DE03F8}"/>
              </a:ext>
            </a:extLst>
          </p:cNvPr>
          <p:cNvSpPr>
            <a:spLocks noGrp="1"/>
          </p:cNvSpPr>
          <p:nvPr>
            <p:ph type="body" sz="quarter" idx="10"/>
          </p:nvPr>
        </p:nvSpPr>
        <p:spPr>
          <a:xfrm>
            <a:off x="1044575" y="1293813"/>
            <a:ext cx="10023475" cy="486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432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One CGIAR_Slide_The End">
  <p:cSld name="2_One CGIAR_Slide_The End">
    <p:spTree>
      <p:nvGrpSpPr>
        <p:cNvPr id="1" name="Shape 200"/>
        <p:cNvGrpSpPr/>
        <p:nvPr/>
      </p:nvGrpSpPr>
      <p:grpSpPr>
        <a:xfrm>
          <a:off x="0" y="0"/>
          <a:ext cx="0" cy="0"/>
          <a:chOff x="0" y="0"/>
          <a:chExt cx="0" cy="0"/>
        </a:xfrm>
      </p:grpSpPr>
      <p:grpSp>
        <p:nvGrpSpPr>
          <p:cNvPr id="201" name="Google Shape;201;g2cef4b89d8a_0_2070"/>
          <p:cNvGrpSpPr/>
          <p:nvPr/>
        </p:nvGrpSpPr>
        <p:grpSpPr>
          <a:xfrm>
            <a:off x="225936" y="359229"/>
            <a:ext cx="516825" cy="6255256"/>
            <a:chOff x="225934" y="359229"/>
            <a:chExt cx="516825" cy="6255256"/>
          </a:xfrm>
        </p:grpSpPr>
        <p:sp>
          <p:nvSpPr>
            <p:cNvPr id="202" name="Google Shape;202;g2cef4b89d8a_0_2070"/>
            <p:cNvSpPr/>
            <p:nvPr/>
          </p:nvSpPr>
          <p:spPr>
            <a:xfrm>
              <a:off x="340109" y="359229"/>
              <a:ext cx="288600" cy="4757100"/>
            </a:xfrm>
            <a:prstGeom prst="rect">
              <a:avLst/>
            </a:prstGeom>
            <a:gradFill>
              <a:gsLst>
                <a:gs pos="0">
                  <a:srgbClr val="62BB46">
                    <a:alpha val="0"/>
                  </a:srgbClr>
                </a:gs>
                <a:gs pos="100000">
                  <a:srgbClr val="62BB46"/>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62BB46"/>
                </a:solidFill>
                <a:latin typeface="Arial"/>
                <a:ea typeface="Arial"/>
                <a:cs typeface="Arial"/>
                <a:sym typeface="Arial"/>
              </a:endParaRPr>
            </a:p>
          </p:txBody>
        </p:sp>
        <p:pic>
          <p:nvPicPr>
            <p:cNvPr id="203" name="Google Shape;203;g2cef4b89d8a_0_207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473" y="5301212"/>
              <a:ext cx="301112" cy="545256"/>
            </a:xfrm>
            <a:prstGeom prst="rect">
              <a:avLst/>
            </a:prstGeom>
            <a:noFill/>
            <a:ln>
              <a:noFill/>
            </a:ln>
          </p:spPr>
        </p:pic>
        <p:pic>
          <p:nvPicPr>
            <p:cNvPr id="204" name="Google Shape;204;g2cef4b89d8a_0_20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5934" y="6009752"/>
              <a:ext cx="516825" cy="604733"/>
            </a:xfrm>
            <a:prstGeom prst="rect">
              <a:avLst/>
            </a:prstGeom>
            <a:noFill/>
            <a:ln>
              <a:noFill/>
            </a:ln>
          </p:spPr>
        </p:pic>
      </p:grpSp>
    </p:spTree>
    <p:extLst>
      <p:ext uri="{BB962C8B-B14F-4D97-AF65-F5344CB8AC3E}">
        <p14:creationId xmlns:p14="http://schemas.microsoft.com/office/powerpoint/2010/main" val="4160695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id="{924DE002-8A97-944A-B72A-49728725A8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8" y="5144"/>
            <a:ext cx="12171000" cy="6847709"/>
          </a:xfrm>
          <a:prstGeom prst="rect">
            <a:avLst/>
          </a:prstGeom>
        </p:spPr>
      </p:pic>
      <p:sp>
        <p:nvSpPr>
          <p:cNvPr id="7" name="Title 1">
            <a:extLst>
              <a:ext uri="{FF2B5EF4-FFF2-40B4-BE49-F238E27FC236}">
                <a16:creationId xmlns:a16="http://schemas.microsoft.com/office/drawing/2014/main" id="{D5318A8F-1C23-7341-8E53-86265BBB9EBA}"/>
              </a:ext>
            </a:extLst>
          </p:cNvPr>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8" name="Content Placeholder 2">
            <a:extLst>
              <a:ext uri="{FF2B5EF4-FFF2-40B4-BE49-F238E27FC236}">
                <a16:creationId xmlns:a16="http://schemas.microsoft.com/office/drawing/2014/main" id="{BE62EC41-3279-794B-98B4-896255B95796}"/>
              </a:ext>
            </a:extLst>
          </p:cNvPr>
          <p:cNvSpPr>
            <a:spLocks noGrp="1"/>
          </p:cNvSpPr>
          <p:nvPr>
            <p:ph idx="1" hasCustomPrompt="1"/>
          </p:nvPr>
        </p:nvSpPr>
        <p:spPr>
          <a:xfrm>
            <a:off x="724928" y="1358781"/>
            <a:ext cx="10688139" cy="4818183"/>
          </a:xfrm>
        </p:spPr>
        <p:txBody>
          <a:bodyPr/>
          <a:lstStyle>
            <a:lvl1pPr marL="0" indent="0">
              <a:buNone/>
              <a:defRPr sz="2400">
                <a:solidFill>
                  <a:schemeClr val="tx1">
                    <a:lumMod val="50000"/>
                    <a:lumOff val="50000"/>
                  </a:schemeClr>
                </a:solidFill>
                <a:latin typeface="Montserrat" pitchFamily="2" charset="77"/>
              </a:defRPr>
            </a:lvl1pPr>
            <a:lvl2pPr marL="685800" indent="-228600">
              <a:buClr>
                <a:schemeClr val="tx1"/>
              </a:buClr>
              <a:buSzPct val="80000"/>
              <a:buFont typeface="Arial" panose="020B0604020202020204" pitchFamily="34" charset="0"/>
              <a:buChar char="•"/>
              <a:defRPr sz="2400">
                <a:solidFill>
                  <a:schemeClr val="tx1">
                    <a:lumMod val="50000"/>
                    <a:lumOff val="50000"/>
                  </a:schemeClr>
                </a:solidFill>
                <a:latin typeface="Montserrat" pitchFamily="2" charset="77"/>
              </a:defRPr>
            </a:lvl2pPr>
            <a:lvl3pPr marL="1143000" indent="-228600">
              <a:buClr>
                <a:schemeClr val="tx1"/>
              </a:buClr>
              <a:buFont typeface=".AppleSystemUIFont" charset="-120"/>
              <a:buChar char="-"/>
              <a:defRPr>
                <a:solidFill>
                  <a:schemeClr val="tx1">
                    <a:lumMod val="50000"/>
                    <a:lumOff val="50000"/>
                  </a:schemeClr>
                </a:solidFill>
                <a:latin typeface="Montserrat" pitchFamily="2" charset="77"/>
              </a:defRPr>
            </a:lvl3pPr>
            <a:lvl4pPr>
              <a:buClr>
                <a:schemeClr val="tx1"/>
              </a:buClr>
              <a:defRPr>
                <a:solidFill>
                  <a:schemeClr val="tx1">
                    <a:lumMod val="50000"/>
                    <a:lumOff val="50000"/>
                  </a:schemeClr>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CBBD0FC2-DA89-EC42-9072-F82DBAB52CAA}"/>
              </a:ext>
            </a:extLst>
          </p:cNvPr>
          <p:cNvSpPr txBox="1">
            <a:spLocks/>
          </p:cNvSpPr>
          <p:nvPr userDrawn="1"/>
        </p:nvSpPr>
        <p:spPr>
          <a:xfrm>
            <a:off x="630923" y="6256048"/>
            <a:ext cx="9039655" cy="36512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Avenir Black" panose="02000503020000020003" pitchFamily="2" charset="0"/>
                <a:ea typeface="Avenir Black" panose="02000503020000020003" pitchFamily="2" charset="0"/>
                <a:cs typeface="Calibri" charset="0"/>
              </a:defRPr>
            </a:lvl1pPr>
          </a:lstStyle>
          <a:p>
            <a:r>
              <a:rPr lang="en-US" sz="1000" b="0">
                <a:solidFill>
                  <a:schemeClr val="bg1">
                    <a:lumMod val="65000"/>
                  </a:schemeClr>
                </a:solidFill>
                <a:latin typeface="Montserrat" panose="02000505000000020004" pitchFamily="2" charset="0"/>
              </a:rPr>
              <a:t>www.cgiar.org</a:t>
            </a:r>
          </a:p>
        </p:txBody>
      </p:sp>
    </p:spTree>
    <p:extLst>
      <p:ext uri="{BB962C8B-B14F-4D97-AF65-F5344CB8AC3E}">
        <p14:creationId xmlns:p14="http://schemas.microsoft.com/office/powerpoint/2010/main" val="927572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FPRI Title P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33E3EE-1163-4831-8D81-B81A7431B48F}"/>
              </a:ext>
            </a:extLst>
          </p:cNvPr>
          <p:cNvSpPr/>
          <p:nvPr userDrawn="1"/>
        </p:nvSpPr>
        <p:spPr>
          <a:xfrm>
            <a:off x="0" y="0"/>
            <a:ext cx="12192000" cy="6858000"/>
          </a:xfrm>
          <a:prstGeom prst="rect">
            <a:avLst/>
          </a:prstGeom>
          <a:gradFill flip="none" rotWithShape="1">
            <a:gsLst>
              <a:gs pos="0">
                <a:schemeClr val="accent2"/>
              </a:gs>
              <a:gs pos="75000">
                <a:schemeClr val="accent2">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BCF8A2-83B5-D242-8DE9-5BF0DBC72068}"/>
              </a:ext>
            </a:extLst>
          </p:cNvPr>
          <p:cNvSpPr txBox="1"/>
          <p:nvPr userDrawn="1"/>
        </p:nvSpPr>
        <p:spPr>
          <a:xfrm>
            <a:off x="2610196" y="1130531"/>
            <a:ext cx="7680960" cy="1296785"/>
          </a:xfrm>
          <a:prstGeom prst="rect">
            <a:avLst/>
          </a:prstGeom>
        </p:spPr>
        <p:txBody>
          <a:bodyPr wrap="square" rtlCol="0">
            <a:noAutofit/>
          </a:bodyPr>
          <a:lstStyle/>
          <a:p>
            <a:pPr algn="r"/>
            <a:endParaRPr lang="en-US" sz="4400">
              <a:solidFill>
                <a:srgbClr val="62BB46"/>
              </a:solidFill>
            </a:endParaRPr>
          </a:p>
        </p:txBody>
      </p:sp>
      <p:grpSp>
        <p:nvGrpSpPr>
          <p:cNvPr id="4" name="Group 3">
            <a:extLst>
              <a:ext uri="{FF2B5EF4-FFF2-40B4-BE49-F238E27FC236}">
                <a16:creationId xmlns:a16="http://schemas.microsoft.com/office/drawing/2014/main" id="{472E21CF-5BBD-DB4A-AA40-B60448B407DA}"/>
              </a:ext>
            </a:extLst>
          </p:cNvPr>
          <p:cNvGrpSpPr/>
          <p:nvPr userDrawn="1"/>
        </p:nvGrpSpPr>
        <p:grpSpPr>
          <a:xfrm>
            <a:off x="590124" y="839972"/>
            <a:ext cx="1945640" cy="5178056"/>
            <a:chOff x="590124" y="839972"/>
            <a:chExt cx="1945640" cy="5178056"/>
          </a:xfrm>
        </p:grpSpPr>
        <p:cxnSp>
          <p:nvCxnSpPr>
            <p:cNvPr id="5" name="Straight Connector 4">
              <a:extLst>
                <a:ext uri="{FF2B5EF4-FFF2-40B4-BE49-F238E27FC236}">
                  <a16:creationId xmlns:a16="http://schemas.microsoft.com/office/drawing/2014/main" id="{2188371F-EC0D-5D48-BF7E-11F8C385508E}"/>
                </a:ext>
              </a:extLst>
            </p:cNvPr>
            <p:cNvCxnSpPr>
              <a:cxnSpLocks/>
            </p:cNvCxnSpPr>
            <p:nvPr/>
          </p:nvCxnSpPr>
          <p:spPr>
            <a:xfrm>
              <a:off x="2535764" y="839972"/>
              <a:ext cx="0" cy="5178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8D180AF-322D-0643-8FA7-2950804E45C8}"/>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914400" y="871868"/>
              <a:ext cx="914403" cy="1676403"/>
            </a:xfrm>
            <a:prstGeom prst="rect">
              <a:avLst/>
            </a:prstGeom>
            <a:noFill/>
          </p:spPr>
        </p:pic>
        <p:pic>
          <p:nvPicPr>
            <p:cNvPr id="7" name="Picture 6">
              <a:extLst>
                <a:ext uri="{FF2B5EF4-FFF2-40B4-BE49-F238E27FC236}">
                  <a16:creationId xmlns:a16="http://schemas.microsoft.com/office/drawing/2014/main" id="{B7937E46-6428-C042-9A61-3E128BEBBE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0124" y="3147061"/>
              <a:ext cx="1562953" cy="1828800"/>
            </a:xfrm>
            <a:prstGeom prst="rect">
              <a:avLst/>
            </a:prstGeom>
          </p:spPr>
        </p:pic>
      </p:grpSp>
    </p:spTree>
    <p:extLst>
      <p:ext uri="{BB962C8B-B14F-4D97-AF65-F5344CB8AC3E}">
        <p14:creationId xmlns:p14="http://schemas.microsoft.com/office/powerpoint/2010/main" val="3177870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860AC3-9934-43C1-B49E-0EB6463383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701" y="6030542"/>
            <a:ext cx="408368" cy="406458"/>
          </a:xfrm>
          <a:prstGeom prst="rect">
            <a:avLst/>
          </a:prstGeom>
        </p:spPr>
      </p:pic>
      <p:pic>
        <p:nvPicPr>
          <p:cNvPr id="3" name="Picture 2">
            <a:extLst>
              <a:ext uri="{FF2B5EF4-FFF2-40B4-BE49-F238E27FC236}">
                <a16:creationId xmlns:a16="http://schemas.microsoft.com/office/drawing/2014/main" id="{3E400A6D-3C00-C341-B953-68510850B9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486" y="5959451"/>
            <a:ext cx="468886" cy="548640"/>
          </a:xfrm>
          <a:prstGeom prst="rect">
            <a:avLst/>
          </a:prstGeom>
        </p:spPr>
      </p:pic>
    </p:spTree>
    <p:extLst>
      <p:ext uri="{BB962C8B-B14F-4D97-AF65-F5344CB8AC3E}">
        <p14:creationId xmlns:p14="http://schemas.microsoft.com/office/powerpoint/2010/main" val="2286062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503D44F-AB39-0B34-B008-17287F25B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22487" y="-1970532"/>
            <a:ext cx="14836975" cy="10799064"/>
          </a:xfrm>
          <a:prstGeom prst="rect">
            <a:avLst/>
          </a:prstGeom>
        </p:spPr>
      </p:pic>
      <p:sp>
        <p:nvSpPr>
          <p:cNvPr id="2" name="Title 1">
            <a:extLst>
              <a:ext uri="{FF2B5EF4-FFF2-40B4-BE49-F238E27FC236}">
                <a16:creationId xmlns:a16="http://schemas.microsoft.com/office/drawing/2014/main" id="{E08CECB7-7C06-4F37-9624-8AAAA09E3BA3}"/>
              </a:ext>
            </a:extLst>
          </p:cNvPr>
          <p:cNvSpPr>
            <a:spLocks noGrp="1"/>
          </p:cNvSpPr>
          <p:nvPr>
            <p:ph type="ctrTitle"/>
          </p:nvPr>
        </p:nvSpPr>
        <p:spPr>
          <a:xfrm>
            <a:off x="687324" y="2107692"/>
            <a:ext cx="10817352" cy="4064508"/>
          </a:xfrm>
        </p:spPr>
        <p:txBody>
          <a:bodyPr lIns="338328" tIns="338328" rIns="338328" bIns="338328" anchor="ctr" anchorCtr="0">
            <a:normAutofit/>
          </a:bodyPr>
          <a:lstStyle>
            <a:lvl1pPr algn="ctr">
              <a:defRPr sz="4500" b="0">
                <a:solidFill>
                  <a:schemeClr val="bg1"/>
                </a:solidFill>
              </a:defRPr>
            </a:lvl1pPr>
          </a:lstStyle>
          <a:p>
            <a:r>
              <a:rPr lang="en-US"/>
              <a:t>Click to edit Master title style</a:t>
            </a:r>
          </a:p>
        </p:txBody>
      </p:sp>
      <p:pic>
        <p:nvPicPr>
          <p:cNvPr id="11" name="GFPR | IFPRI logo">
            <a:extLst>
              <a:ext uri="{FF2B5EF4-FFF2-40B4-BE49-F238E27FC236}">
                <a16:creationId xmlns:a16="http://schemas.microsoft.com/office/drawing/2014/main" id="{20475A0B-96CA-B740-CD2A-423297474E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040" y="681228"/>
            <a:ext cx="3794760" cy="1371600"/>
          </a:xfrm>
          <a:prstGeom prst="rect">
            <a:avLst/>
          </a:prstGeom>
        </p:spPr>
      </p:pic>
      <p:pic>
        <p:nvPicPr>
          <p:cNvPr id="4" name="Graphic 3">
            <a:extLst>
              <a:ext uri="{FF2B5EF4-FFF2-40B4-BE49-F238E27FC236}">
                <a16:creationId xmlns:a16="http://schemas.microsoft.com/office/drawing/2014/main" id="{A120595C-3057-47C9-BC4E-31EAD1E90D8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99050" y="903255"/>
            <a:ext cx="2936748" cy="993839"/>
          </a:xfrm>
          <a:prstGeom prst="rect">
            <a:avLst/>
          </a:prstGeom>
        </p:spPr>
      </p:pic>
    </p:spTree>
    <p:extLst>
      <p:ext uri="{BB962C8B-B14F-4D97-AF65-F5344CB8AC3E}">
        <p14:creationId xmlns:p14="http://schemas.microsoft.com/office/powerpoint/2010/main" val="1920408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902952" cy="1261872"/>
          </a:xfrm>
        </p:spPr>
        <p:txBody>
          <a:bodyPr>
            <a:normAutofit/>
          </a:bodyPr>
          <a:lstStyle>
            <a:lvl1pPr>
              <a:defRPr sz="2800" b="1">
                <a:solidFill>
                  <a:schemeClr val="tx1"/>
                </a:solidFill>
              </a:defRPr>
            </a:lvl1pPr>
          </a:lstStyle>
          <a:p>
            <a:r>
              <a:rPr lang="en-US"/>
              <a:t>Click to edit Master title style</a:t>
            </a:r>
          </a:p>
        </p:txBody>
      </p:sp>
      <p:sp>
        <p:nvSpPr>
          <p:cNvPr id="3" name="Content Placeholder 2"/>
          <p:cNvSpPr>
            <a:spLocks noGrp="1"/>
          </p:cNvSpPr>
          <p:nvPr>
            <p:ph idx="1"/>
          </p:nvPr>
        </p:nvSpPr>
        <p:spPr>
          <a:xfrm>
            <a:off x="1143000" y="1825625"/>
            <a:ext cx="9902952" cy="4351338"/>
          </a:xfrm>
        </p:spPr>
        <p:txBody>
          <a:bodyPr/>
          <a:lstStyle>
            <a:lvl1pPr>
              <a:defRPr baseline="0">
                <a:solidFill>
                  <a:schemeClr val="tx1">
                    <a:lumMod val="75000"/>
                    <a:lumOff val="25000"/>
                  </a:schemeClr>
                </a:solidFill>
              </a:defRPr>
            </a:lvl1pPr>
            <a:lvl2pPr marL="685800" indent="-228600">
              <a:buFont typeface="Courier New" charset="0"/>
              <a:buChar char="o"/>
              <a:defRPr baseline="0">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5" name="Picture 4">
            <a:extLst>
              <a:ext uri="{FF2B5EF4-FFF2-40B4-BE49-F238E27FC236}">
                <a16:creationId xmlns:a16="http://schemas.microsoft.com/office/drawing/2014/main" id="{712DFA7F-8901-924D-B315-DB65881279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701" y="6030542"/>
            <a:ext cx="408368" cy="406458"/>
          </a:xfrm>
          <a:prstGeom prst="rect">
            <a:avLst/>
          </a:prstGeom>
        </p:spPr>
      </p:pic>
      <p:pic>
        <p:nvPicPr>
          <p:cNvPr id="6" name="Picture 5">
            <a:extLst>
              <a:ext uri="{FF2B5EF4-FFF2-40B4-BE49-F238E27FC236}">
                <a16:creationId xmlns:a16="http://schemas.microsoft.com/office/drawing/2014/main" id="{0EEB5915-88A4-9041-938E-FEB3A54B73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486" y="5959451"/>
            <a:ext cx="468886" cy="548640"/>
          </a:xfrm>
          <a:prstGeom prst="rect">
            <a:avLst/>
          </a:prstGeom>
        </p:spPr>
      </p:pic>
    </p:spTree>
    <p:extLst>
      <p:ext uri="{BB962C8B-B14F-4D97-AF65-F5344CB8AC3E}">
        <p14:creationId xmlns:p14="http://schemas.microsoft.com/office/powerpoint/2010/main" val="1292266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itle and Content 2 Col">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902952" cy="1261872"/>
          </a:xfrm>
        </p:spPr>
        <p:txBody>
          <a:bodyPr>
            <a:normAutofit/>
          </a:bodyPr>
          <a:lstStyle>
            <a:lvl1pPr>
              <a:defRPr sz="2800" b="1">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1143000" y="1825625"/>
            <a:ext cx="4892040" cy="4351338"/>
          </a:xfrm>
        </p:spPr>
        <p:txBody>
          <a:bodyPr/>
          <a:lstStyle>
            <a:lvl1pPr>
              <a:defRPr baseline="0"/>
            </a:lvl1pPr>
            <a:lvl2pPr>
              <a:defRPr baseline="0"/>
            </a:lvl2pPr>
          </a:lstStyle>
          <a:p>
            <a:pPr lvl="0"/>
            <a:r>
              <a:rPr lang="en-US"/>
              <a:t>Click to edit Master text styles</a:t>
            </a:r>
          </a:p>
        </p:txBody>
      </p:sp>
      <p:sp>
        <p:nvSpPr>
          <p:cNvPr id="4" name="Content Placeholder 3"/>
          <p:cNvSpPr>
            <a:spLocks noGrp="1"/>
          </p:cNvSpPr>
          <p:nvPr>
            <p:ph sz="half" idx="2"/>
          </p:nvPr>
        </p:nvSpPr>
        <p:spPr>
          <a:xfrm>
            <a:off x="6156962" y="1825625"/>
            <a:ext cx="4892040" cy="4351338"/>
          </a:xfrm>
        </p:spPr>
        <p:txBody>
          <a:bodyPr/>
          <a:lstStyle>
            <a:lvl1pPr>
              <a:defRPr baseline="0"/>
            </a:lvl1pPr>
            <a:lvl2pPr>
              <a:defRPr baseline="0"/>
            </a:lvl2pPr>
          </a:lstStyle>
          <a:p>
            <a:pPr lvl="0"/>
            <a:r>
              <a:rPr lang="en-US"/>
              <a:t>Click to edit Master text styles</a:t>
            </a:r>
          </a:p>
        </p:txBody>
      </p:sp>
      <p:pic>
        <p:nvPicPr>
          <p:cNvPr id="6" name="Picture 5">
            <a:extLst>
              <a:ext uri="{FF2B5EF4-FFF2-40B4-BE49-F238E27FC236}">
                <a16:creationId xmlns:a16="http://schemas.microsoft.com/office/drawing/2014/main" id="{E4E15138-21FF-E74C-9719-5751501A0F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701" y="6030542"/>
            <a:ext cx="408368" cy="406458"/>
          </a:xfrm>
          <a:prstGeom prst="rect">
            <a:avLst/>
          </a:prstGeom>
        </p:spPr>
      </p:pic>
      <p:pic>
        <p:nvPicPr>
          <p:cNvPr id="7" name="Picture 6">
            <a:extLst>
              <a:ext uri="{FF2B5EF4-FFF2-40B4-BE49-F238E27FC236}">
                <a16:creationId xmlns:a16="http://schemas.microsoft.com/office/drawing/2014/main" id="{5E65D9DC-98C5-BA44-866B-6001F6A7A5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486" y="5959451"/>
            <a:ext cx="468886" cy="548640"/>
          </a:xfrm>
          <a:prstGeom prst="rect">
            <a:avLst/>
          </a:prstGeom>
        </p:spPr>
      </p:pic>
    </p:spTree>
    <p:extLst>
      <p:ext uri="{BB962C8B-B14F-4D97-AF65-F5344CB8AC3E}">
        <p14:creationId xmlns:p14="http://schemas.microsoft.com/office/powerpoint/2010/main" val="3180752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A2DC-9D69-446F-8B35-4E657970A067}"/>
              </a:ext>
            </a:extLst>
          </p:cNvPr>
          <p:cNvSpPr>
            <a:spLocks noGrp="1"/>
          </p:cNvSpPr>
          <p:nvPr>
            <p:ph type="title"/>
          </p:nvPr>
        </p:nvSpPr>
        <p:spPr/>
        <p:txBody>
          <a:bodyPr anchor="ctr" anchorCtr="0"/>
          <a:lstStyle/>
          <a:p>
            <a:r>
              <a:rPr lang="en-US"/>
              <a:t>Click to edit Master title style</a:t>
            </a:r>
          </a:p>
        </p:txBody>
      </p:sp>
    </p:spTree>
    <p:extLst>
      <p:ext uri="{BB962C8B-B14F-4D97-AF65-F5344CB8AC3E}">
        <p14:creationId xmlns:p14="http://schemas.microsoft.com/office/powerpoint/2010/main" val="2169574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GIAR_Slide_The End">
  <p:cSld name="One CGIAR_Slide_The End">
    <p:spTree>
      <p:nvGrpSpPr>
        <p:cNvPr id="1" name="Shape 205"/>
        <p:cNvGrpSpPr/>
        <p:nvPr/>
      </p:nvGrpSpPr>
      <p:grpSpPr>
        <a:xfrm>
          <a:off x="0" y="0"/>
          <a:ext cx="0" cy="0"/>
          <a:chOff x="0" y="0"/>
          <a:chExt cx="0" cy="0"/>
        </a:xfrm>
      </p:grpSpPr>
      <p:sp>
        <p:nvSpPr>
          <p:cNvPr id="206" name="Google Shape;206;g2cef4b89d8a_0_2075"/>
          <p:cNvSpPr txBox="1">
            <a:spLocks noGrp="1"/>
          </p:cNvSpPr>
          <p:nvPr>
            <p:ph type="title"/>
          </p:nvPr>
        </p:nvSpPr>
        <p:spPr>
          <a:xfrm>
            <a:off x="978805" y="359229"/>
            <a:ext cx="6729300" cy="492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3200"/>
              <a:buFont typeface="Montserrat"/>
              <a:buNone/>
              <a:defRPr sz="3200" b="0">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7" name="Google Shape;207;g2cef4b89d8a_0_2075"/>
          <p:cNvGrpSpPr/>
          <p:nvPr/>
        </p:nvGrpSpPr>
        <p:grpSpPr>
          <a:xfrm>
            <a:off x="225934" y="359229"/>
            <a:ext cx="516825" cy="6255256"/>
            <a:chOff x="225934" y="359229"/>
            <a:chExt cx="516825" cy="6255256"/>
          </a:xfrm>
        </p:grpSpPr>
        <p:sp>
          <p:nvSpPr>
            <p:cNvPr id="208" name="Google Shape;208;g2cef4b89d8a_0_2075"/>
            <p:cNvSpPr/>
            <p:nvPr/>
          </p:nvSpPr>
          <p:spPr>
            <a:xfrm>
              <a:off x="340109" y="359229"/>
              <a:ext cx="288600" cy="4757100"/>
            </a:xfrm>
            <a:prstGeom prst="rect">
              <a:avLst/>
            </a:prstGeom>
            <a:gradFill>
              <a:gsLst>
                <a:gs pos="0">
                  <a:srgbClr val="62BB46">
                    <a:alpha val="0"/>
                  </a:srgbClr>
                </a:gs>
                <a:gs pos="100000">
                  <a:srgbClr val="62BB46"/>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62BB46"/>
                </a:solidFill>
                <a:latin typeface="Arial"/>
                <a:ea typeface="Arial"/>
                <a:cs typeface="Arial"/>
                <a:sym typeface="Arial"/>
              </a:endParaRPr>
            </a:p>
          </p:txBody>
        </p:sp>
        <p:pic>
          <p:nvPicPr>
            <p:cNvPr id="209" name="Google Shape;209;g2cef4b89d8a_0_20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473" y="5301212"/>
              <a:ext cx="301112" cy="545256"/>
            </a:xfrm>
            <a:prstGeom prst="rect">
              <a:avLst/>
            </a:prstGeom>
            <a:noFill/>
            <a:ln>
              <a:noFill/>
            </a:ln>
          </p:spPr>
        </p:pic>
        <p:pic>
          <p:nvPicPr>
            <p:cNvPr id="210" name="Google Shape;210;g2cef4b89d8a_0_20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5934" y="6009752"/>
              <a:ext cx="516825" cy="604733"/>
            </a:xfrm>
            <a:prstGeom prst="rect">
              <a:avLst/>
            </a:prstGeom>
            <a:noFill/>
            <a:ln>
              <a:noFill/>
            </a:ln>
          </p:spPr>
        </p:pic>
      </p:grpSp>
      <p:sp>
        <p:nvSpPr>
          <p:cNvPr id="211" name="Google Shape;211;g2cef4b89d8a_0_2075"/>
          <p:cNvSpPr/>
          <p:nvPr/>
        </p:nvSpPr>
        <p:spPr>
          <a:xfrm rot="10800000">
            <a:off x="978706" y="949242"/>
            <a:ext cx="10617600" cy="45600"/>
          </a:xfrm>
          <a:prstGeom prst="rect">
            <a:avLst/>
          </a:prstGeom>
          <a:gradFill>
            <a:gsLst>
              <a:gs pos="0">
                <a:schemeClr val="lt1"/>
              </a:gs>
              <a:gs pos="50000">
                <a:srgbClr val="C6ECBE"/>
              </a:gs>
              <a:gs pos="85000">
                <a:srgbClr val="62BB46"/>
              </a:gs>
              <a:gs pos="100000">
                <a:srgbClr val="62BB46"/>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2D050"/>
              </a:solidFill>
              <a:latin typeface="Arial"/>
              <a:ea typeface="Arial"/>
              <a:cs typeface="Arial"/>
              <a:sym typeface="Arial"/>
            </a:endParaRPr>
          </a:p>
        </p:txBody>
      </p:sp>
      <p:sp>
        <p:nvSpPr>
          <p:cNvPr id="212" name="Google Shape;212;g2cef4b89d8a_0_2075"/>
          <p:cNvSpPr txBox="1">
            <a:spLocks noGrp="1"/>
          </p:cNvSpPr>
          <p:nvPr>
            <p:ph type="body" idx="1"/>
          </p:nvPr>
        </p:nvSpPr>
        <p:spPr>
          <a:xfrm>
            <a:off x="1044575" y="1293813"/>
            <a:ext cx="10023600" cy="48657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180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Clr>
                <a:schemeClr val="dk1"/>
              </a:buClr>
              <a:buSzPts val="1800"/>
              <a:buChar char="▪"/>
              <a:defRPr/>
            </a:lvl4pPr>
            <a:lvl5pPr marL="2286000" lvl="4" indent="-342900" algn="l" rtl="0">
              <a:lnSpc>
                <a:spcPct val="100000"/>
              </a:lnSpc>
              <a:spcBef>
                <a:spcPts val="9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612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One CGIAR_Slide_The End">
  <p:cSld name="2_One CGIAR_Slide_The End">
    <p:spTree>
      <p:nvGrpSpPr>
        <p:cNvPr id="1" name="Shape 200"/>
        <p:cNvGrpSpPr/>
        <p:nvPr/>
      </p:nvGrpSpPr>
      <p:grpSpPr>
        <a:xfrm>
          <a:off x="0" y="0"/>
          <a:ext cx="0" cy="0"/>
          <a:chOff x="0" y="0"/>
          <a:chExt cx="0" cy="0"/>
        </a:xfrm>
      </p:grpSpPr>
      <p:grpSp>
        <p:nvGrpSpPr>
          <p:cNvPr id="201" name="Google Shape;201;g2cef4b89d8a_0_2070"/>
          <p:cNvGrpSpPr/>
          <p:nvPr/>
        </p:nvGrpSpPr>
        <p:grpSpPr>
          <a:xfrm>
            <a:off x="225936" y="359229"/>
            <a:ext cx="516825" cy="6255256"/>
            <a:chOff x="225934" y="359229"/>
            <a:chExt cx="516825" cy="6255256"/>
          </a:xfrm>
        </p:grpSpPr>
        <p:sp>
          <p:nvSpPr>
            <p:cNvPr id="202" name="Google Shape;202;g2cef4b89d8a_0_2070"/>
            <p:cNvSpPr/>
            <p:nvPr/>
          </p:nvSpPr>
          <p:spPr>
            <a:xfrm>
              <a:off x="340109" y="359229"/>
              <a:ext cx="288600" cy="4757100"/>
            </a:xfrm>
            <a:prstGeom prst="rect">
              <a:avLst/>
            </a:prstGeom>
            <a:gradFill>
              <a:gsLst>
                <a:gs pos="0">
                  <a:srgbClr val="62BB46">
                    <a:alpha val="0"/>
                  </a:srgbClr>
                </a:gs>
                <a:gs pos="100000">
                  <a:srgbClr val="62BB46"/>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62BB46"/>
                </a:solidFill>
                <a:latin typeface="Arial"/>
                <a:ea typeface="Arial"/>
                <a:cs typeface="Arial"/>
                <a:sym typeface="Arial"/>
              </a:endParaRPr>
            </a:p>
          </p:txBody>
        </p:sp>
        <p:pic>
          <p:nvPicPr>
            <p:cNvPr id="203" name="Google Shape;203;g2cef4b89d8a_0_207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473" y="5301212"/>
              <a:ext cx="301112" cy="545256"/>
            </a:xfrm>
            <a:prstGeom prst="rect">
              <a:avLst/>
            </a:prstGeom>
            <a:noFill/>
            <a:ln>
              <a:noFill/>
            </a:ln>
          </p:spPr>
        </p:pic>
        <p:pic>
          <p:nvPicPr>
            <p:cNvPr id="204" name="Google Shape;204;g2cef4b89d8a_0_20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5934" y="6009752"/>
              <a:ext cx="516825" cy="604733"/>
            </a:xfrm>
            <a:prstGeom prst="rect">
              <a:avLst/>
            </a:prstGeom>
            <a:noFill/>
            <a:ln>
              <a:noFill/>
            </a:ln>
          </p:spPr>
        </p:pic>
      </p:grpSp>
    </p:spTree>
    <p:extLst>
      <p:ext uri="{BB962C8B-B14F-4D97-AF65-F5344CB8AC3E}">
        <p14:creationId xmlns:p14="http://schemas.microsoft.com/office/powerpoint/2010/main" val="3449335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58714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503D44F-AB39-0B34-B008-17287F25B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22487" y="-1970532"/>
            <a:ext cx="14836975" cy="10799064"/>
          </a:xfrm>
          <a:prstGeom prst="rect">
            <a:avLst/>
          </a:prstGeom>
        </p:spPr>
      </p:pic>
      <p:sp>
        <p:nvSpPr>
          <p:cNvPr id="2" name="Title 1">
            <a:extLst>
              <a:ext uri="{FF2B5EF4-FFF2-40B4-BE49-F238E27FC236}">
                <a16:creationId xmlns:a16="http://schemas.microsoft.com/office/drawing/2014/main" id="{E08CECB7-7C06-4F37-9624-8AAAA09E3BA3}"/>
              </a:ext>
            </a:extLst>
          </p:cNvPr>
          <p:cNvSpPr>
            <a:spLocks noGrp="1"/>
          </p:cNvSpPr>
          <p:nvPr>
            <p:ph type="ctrTitle"/>
          </p:nvPr>
        </p:nvSpPr>
        <p:spPr>
          <a:xfrm>
            <a:off x="687324" y="2107692"/>
            <a:ext cx="10817352" cy="4064508"/>
          </a:xfrm>
        </p:spPr>
        <p:txBody>
          <a:bodyPr lIns="338328" tIns="338328" rIns="338328" bIns="338328" anchor="ctr" anchorCtr="0">
            <a:normAutofit/>
          </a:bodyPr>
          <a:lstStyle>
            <a:lvl1pPr algn="ctr">
              <a:defRPr sz="4500" b="0">
                <a:solidFill>
                  <a:schemeClr val="bg1"/>
                </a:solidFill>
              </a:defRPr>
            </a:lvl1pPr>
          </a:lstStyle>
          <a:p>
            <a:r>
              <a:rPr lang="en-US"/>
              <a:t>Click to edit Master title style</a:t>
            </a:r>
          </a:p>
        </p:txBody>
      </p:sp>
      <p:pic>
        <p:nvPicPr>
          <p:cNvPr id="11" name="GFPR | IFPRI logo">
            <a:extLst>
              <a:ext uri="{FF2B5EF4-FFF2-40B4-BE49-F238E27FC236}">
                <a16:creationId xmlns:a16="http://schemas.microsoft.com/office/drawing/2014/main" id="{20475A0B-96CA-B740-CD2A-423297474E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040" y="681228"/>
            <a:ext cx="3794760" cy="1371600"/>
          </a:xfrm>
          <a:prstGeom prst="rect">
            <a:avLst/>
          </a:prstGeom>
        </p:spPr>
      </p:pic>
      <p:sp>
        <p:nvSpPr>
          <p:cNvPr id="12" name="TextBox 11">
            <a:extLst>
              <a:ext uri="{FF2B5EF4-FFF2-40B4-BE49-F238E27FC236}">
                <a16:creationId xmlns:a16="http://schemas.microsoft.com/office/drawing/2014/main" id="{046A0090-EDB3-2621-7585-70E2EE538DED}"/>
              </a:ext>
            </a:extLst>
          </p:cNvPr>
          <p:cNvSpPr txBox="1">
            <a:spLocks/>
          </p:cNvSpPr>
          <p:nvPr userDrawn="1"/>
        </p:nvSpPr>
        <p:spPr>
          <a:xfrm>
            <a:off x="4475800" y="687324"/>
            <a:ext cx="3240402" cy="1371600"/>
          </a:xfrm>
          <a:prstGeom prst="rect">
            <a:avLst/>
          </a:prstGeom>
          <a:noFill/>
          <a:ln w="14351">
            <a:noFill/>
            <a:miter lim="800000"/>
          </a:ln>
        </p:spPr>
        <p:txBody>
          <a:bodyPr vert="horz" wrap="square" lIns="0" tIns="0" rIns="0" bIns="0" rtlCol="0" anchor="ctr" anchorCtr="0">
            <a:no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lang="en-US" sz="3150" b="0" kern="0" spc="50" normalizeH="0" baseline="0">
                <a:solidFill>
                  <a:schemeClr val="bg1"/>
                </a:solidFill>
                <a:latin typeface="Avenir Next LT Pro Demi" panose="020B0704020202020204" pitchFamily="34" charset="0"/>
              </a:rPr>
              <a:t>FOOD POLICY</a:t>
            </a:r>
          </a:p>
          <a:p>
            <a:pPr marL="0" marR="0" lvl="0" indent="0" algn="ctr" defTabSz="914400" rtl="0" eaLnBrk="1" fontAlgn="auto" latinLnBrk="0" hangingPunct="1">
              <a:lnSpc>
                <a:spcPts val="2503"/>
              </a:lnSpc>
              <a:spcBef>
                <a:spcPts val="0"/>
              </a:spcBef>
              <a:spcAft>
                <a:spcPts val="0"/>
              </a:spcAft>
              <a:buClrTx/>
              <a:buSzTx/>
              <a:buFontTx/>
              <a:buNone/>
              <a:tabLst/>
              <a:defRPr/>
            </a:pPr>
            <a:r>
              <a:rPr lang="en-US" sz="1890" kern="0" spc="30" normalizeH="0" baseline="0">
                <a:solidFill>
                  <a:schemeClr val="bg2"/>
                </a:solidFill>
                <a:latin typeface="AvenirNext LT Pro Regular" panose="020B0503020202020204" pitchFamily="34" charset="0"/>
              </a:rPr>
              <a:t>LESSONS</a:t>
            </a:r>
            <a:r>
              <a:rPr lang="en-US" sz="1890" i="1" kern="0" spc="30" normalizeH="0" baseline="0">
                <a:solidFill>
                  <a:schemeClr val="bg2"/>
                </a:solidFill>
                <a:latin typeface="BaskervilleURW" panose="00000500000000000000" pitchFamily="50" charset="0"/>
              </a:rPr>
              <a:t> and </a:t>
            </a:r>
            <a:r>
              <a:rPr lang="en-US" sz="1890" kern="0" spc="30" normalizeH="0" baseline="0">
                <a:solidFill>
                  <a:schemeClr val="bg2"/>
                </a:solidFill>
                <a:latin typeface="AvenirNext LT Pro Regular" panose="020B0503020202020204" pitchFamily="34" charset="0"/>
              </a:rPr>
              <a:t>PRIORITIES</a:t>
            </a:r>
            <a:r>
              <a:rPr lang="en-US" sz="1890" i="1" kern="0" spc="30" normalizeH="0" baseline="0">
                <a:solidFill>
                  <a:schemeClr val="bg2"/>
                </a:solidFill>
                <a:latin typeface="BaskervilleURW" panose="00000500000000000000" pitchFamily="50" charset="0"/>
              </a:rPr>
              <a:t> </a:t>
            </a:r>
            <a:br>
              <a:rPr lang="en-US" sz="1890" i="1" kern="0" normalizeH="0" baseline="0">
                <a:solidFill>
                  <a:schemeClr val="bg2"/>
                </a:solidFill>
                <a:latin typeface="BaskervilleURW" panose="00000500000000000000" pitchFamily="50" charset="0"/>
              </a:rPr>
            </a:br>
            <a:r>
              <a:rPr lang="en-US" sz="1890" i="1" kern="0" spc="40" normalizeH="0" baseline="0">
                <a:solidFill>
                  <a:schemeClr val="bg2"/>
                </a:solidFill>
                <a:latin typeface="BaskervilleURW" panose="00000500000000000000" pitchFamily="50" charset="0"/>
              </a:rPr>
              <a:t>for a </a:t>
            </a:r>
            <a:r>
              <a:rPr lang="en-US" sz="1890" kern="0" spc="40" normalizeH="0" baseline="0">
                <a:solidFill>
                  <a:schemeClr val="bg2"/>
                </a:solidFill>
                <a:latin typeface="AvenirNext LT Pro Regular" panose="020B0503020202020204" pitchFamily="34" charset="0"/>
              </a:rPr>
              <a:t>CHANGING WORLD</a:t>
            </a:r>
          </a:p>
        </p:txBody>
      </p:sp>
    </p:spTree>
    <p:extLst>
      <p:ext uri="{BB962C8B-B14F-4D97-AF65-F5344CB8AC3E}">
        <p14:creationId xmlns:p14="http://schemas.microsoft.com/office/powerpoint/2010/main" val="532028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ackground Only">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ACB26C7-8F01-C5ED-A66A-AD25858043A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l="9429" t="18247" r="9429" b="18247"/>
          <a:stretch/>
        </p:blipFill>
        <p:spPr>
          <a:xfrm>
            <a:off x="0" y="0"/>
            <a:ext cx="12188952" cy="6858000"/>
          </a:xfrm>
          <a:prstGeom prst="rect">
            <a:avLst/>
          </a:prstGeom>
        </p:spPr>
      </p:pic>
    </p:spTree>
    <p:extLst>
      <p:ext uri="{BB962C8B-B14F-4D97-AF65-F5344CB8AC3E}">
        <p14:creationId xmlns:p14="http://schemas.microsoft.com/office/powerpoint/2010/main" val="24919329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518B92AF-4502-45AB-94AC-C4E30E7FAA71}"/>
              </a:ext>
            </a:extLst>
          </p:cNvPr>
          <p:cNvSpPr>
            <a:spLocks noGrp="1"/>
          </p:cNvSpPr>
          <p:nvPr>
            <p:ph sz="quarter" idx="10"/>
          </p:nvPr>
        </p:nvSpPr>
        <p:spPr>
          <a:xfrm>
            <a:off x="685800" y="1600200"/>
            <a:ext cx="1081735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02A2DC-9D69-446F-8B35-4E657970A067}"/>
              </a:ext>
            </a:extLst>
          </p:cNvPr>
          <p:cNvSpPr>
            <a:spLocks noGrp="1"/>
          </p:cNvSpPr>
          <p:nvPr>
            <p:ph type="title"/>
          </p:nvPr>
        </p:nvSpPr>
        <p:spPr>
          <a:xfrm>
            <a:off x="685800" y="685800"/>
            <a:ext cx="10817352" cy="685800"/>
          </a:xfrm>
        </p:spPr>
        <p:txBody>
          <a:bodyPr anchor="ctr" anchorCtr="0"/>
          <a:lstStyle/>
          <a:p>
            <a:r>
              <a:rPr lang="en-US"/>
              <a:t>Click to edit Master title style</a:t>
            </a:r>
          </a:p>
        </p:txBody>
      </p:sp>
    </p:spTree>
    <p:extLst>
      <p:ext uri="{BB962C8B-B14F-4D97-AF65-F5344CB8AC3E}">
        <p14:creationId xmlns:p14="http://schemas.microsoft.com/office/powerpoint/2010/main" val="3595957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2"/>
          <p:cNvSpPr>
            <a:spLocks noGrp="1"/>
          </p:cNvSpPr>
          <p:nvPr>
            <p:ph sz="half" idx="2" hasCustomPrompt="1"/>
          </p:nvPr>
        </p:nvSpPr>
        <p:spPr>
          <a:xfrm>
            <a:off x="6245352" y="1600200"/>
            <a:ext cx="5257800" cy="4572000"/>
          </a:xfrm>
          <a:prstGeom prst="rect">
            <a:avLst/>
          </a:prstGeom>
        </p:spPr>
        <p:txBody>
          <a:bodyPr/>
          <a:lstStyle>
            <a:lvl1pPr>
              <a:defRPr baseline="0"/>
            </a:lvl1pPr>
            <a:lvl2pPr>
              <a:defRPr baseline="0"/>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half" idx="1" hasCustomPrompt="1"/>
          </p:nvPr>
        </p:nvSpPr>
        <p:spPr>
          <a:xfrm>
            <a:off x="685800" y="1600200"/>
            <a:ext cx="5257800" cy="4572000"/>
          </a:xfrm>
          <a:prstGeom prst="rect">
            <a:avLst/>
          </a:prstGeom>
        </p:spPr>
        <p:txBody>
          <a:bodyPr/>
          <a:lstStyle>
            <a:lvl1pPr>
              <a:defRPr baseline="0"/>
            </a:lvl1pPr>
            <a:lvl2pPr>
              <a:defRPr baseline="0"/>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A1A73036-5A73-4A70-9B02-BB8AF4A74731}"/>
              </a:ext>
            </a:extLst>
          </p:cNvPr>
          <p:cNvSpPr>
            <a:spLocks noGrp="1"/>
          </p:cNvSpPr>
          <p:nvPr>
            <p:ph type="title"/>
          </p:nvPr>
        </p:nvSpPr>
        <p:spPr>
          <a:xfrm>
            <a:off x="685800" y="685800"/>
            <a:ext cx="10817352" cy="685800"/>
          </a:xfrm>
          <a:prstGeom prst="rect">
            <a:avLst/>
          </a:prstGeom>
        </p:spPr>
        <p:txBody>
          <a:bodyPr vert="horz" lIns="0" tIns="0" rIns="0" bIns="0" rtlCol="0" anchor="ctr" anchorCtr="0">
            <a:normAutofit/>
          </a:bodyPr>
          <a:lstStyle/>
          <a:p>
            <a:r>
              <a:rPr lang="en-US"/>
              <a:t>Click to edit Master title style</a:t>
            </a:r>
          </a:p>
        </p:txBody>
      </p:sp>
    </p:spTree>
    <p:extLst>
      <p:ext uri="{BB962C8B-B14F-4D97-AF65-F5344CB8AC3E}">
        <p14:creationId xmlns:p14="http://schemas.microsoft.com/office/powerpoint/2010/main" val="2416317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1A51EE7A-7461-427A-A091-CA62A502E0AB}"/>
              </a:ext>
            </a:extLst>
          </p:cNvPr>
          <p:cNvSpPr>
            <a:spLocks noGrp="1"/>
          </p:cNvSpPr>
          <p:nvPr>
            <p:ph type="pic" sz="quarter" idx="10" hasCustomPrompt="1"/>
          </p:nvPr>
        </p:nvSpPr>
        <p:spPr>
          <a:xfrm>
            <a:off x="7620000" y="0"/>
            <a:ext cx="4572000" cy="6858000"/>
          </a:xfrm>
          <a:solidFill>
            <a:schemeClr val="accent1"/>
          </a:solidFill>
        </p:spPr>
        <p:txBody>
          <a:bodyPr anchor="ctr" anchorCtr="0"/>
          <a:lstStyle>
            <a:lvl1pPr marL="0" indent="0" algn="ctr">
              <a:buFontTx/>
              <a:buNone/>
              <a:defRPr/>
            </a:lvl1pPr>
          </a:lstStyle>
          <a:p>
            <a:r>
              <a:rPr lang="en-US"/>
              <a:t>Photo</a:t>
            </a:r>
          </a:p>
        </p:txBody>
      </p:sp>
      <p:sp>
        <p:nvSpPr>
          <p:cNvPr id="4" name="Text Placeholder 1">
            <a:extLst>
              <a:ext uri="{FF2B5EF4-FFF2-40B4-BE49-F238E27FC236}">
                <a16:creationId xmlns:a16="http://schemas.microsoft.com/office/drawing/2014/main" id="{E47B122B-F5DE-414D-8496-9E0FA70EBF03}"/>
              </a:ext>
            </a:extLst>
          </p:cNvPr>
          <p:cNvSpPr>
            <a:spLocks noGrp="1"/>
          </p:cNvSpPr>
          <p:nvPr>
            <p:ph type="body" sz="quarter" idx="11" hasCustomPrompt="1"/>
          </p:nvPr>
        </p:nvSpPr>
        <p:spPr>
          <a:xfrm>
            <a:off x="7620000" y="6172200"/>
            <a:ext cx="4572000" cy="685800"/>
          </a:xfrm>
        </p:spPr>
        <p:txBody>
          <a:bodyPr lIns="228600" tIns="0" rIns="0" bIns="182880" anchor="b" anchorCtr="0"/>
          <a:lstStyle>
            <a:lvl1pPr marL="0" indent="0" algn="l">
              <a:buNone/>
              <a:defRPr sz="1200">
                <a:solidFill>
                  <a:schemeClr val="bg1"/>
                </a:solidFill>
              </a:defRPr>
            </a:lvl1pPr>
          </a:lstStyle>
          <a:p>
            <a:pPr lvl="0"/>
            <a:r>
              <a:rPr lang="en-US"/>
              <a:t>Photographer/Agency</a:t>
            </a:r>
          </a:p>
        </p:txBody>
      </p:sp>
      <p:sp>
        <p:nvSpPr>
          <p:cNvPr id="3" name="Content Placeholder 1"/>
          <p:cNvSpPr>
            <a:spLocks noGrp="1"/>
          </p:cNvSpPr>
          <p:nvPr>
            <p:ph sz="half" idx="1" hasCustomPrompt="1"/>
          </p:nvPr>
        </p:nvSpPr>
        <p:spPr>
          <a:xfrm>
            <a:off x="685800" y="1600200"/>
            <a:ext cx="6245352" cy="4572000"/>
          </a:xfrm>
          <a:prstGeom prst="rect">
            <a:avLst/>
          </a:prstGeom>
        </p:spPr>
        <p:txBody>
          <a:bodyPr/>
          <a:lstStyle>
            <a:lvl1pPr>
              <a:defRPr baseline="0"/>
            </a:lvl1pPr>
            <a:lvl2pPr>
              <a:defRPr baseline="0"/>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109DE4B9-0A72-47AC-A6B4-46B5A1DA6F3B}"/>
              </a:ext>
            </a:extLst>
          </p:cNvPr>
          <p:cNvSpPr>
            <a:spLocks noGrp="1"/>
          </p:cNvSpPr>
          <p:nvPr>
            <p:ph type="title"/>
          </p:nvPr>
        </p:nvSpPr>
        <p:spPr>
          <a:xfrm>
            <a:off x="685800" y="685800"/>
            <a:ext cx="6245352" cy="685800"/>
          </a:xfrm>
          <a:prstGeom prst="rect">
            <a:avLst/>
          </a:prstGeom>
        </p:spPr>
        <p:txBody>
          <a:bodyPr vert="horz" lIns="0" tIns="0" rIns="0" bIns="0" rtlCol="0" anchor="ctr" anchorCtr="0">
            <a:normAutofit/>
          </a:bodyPr>
          <a:lstStyle/>
          <a:p>
            <a:r>
              <a:rPr lang="en-US"/>
              <a:t>Click to edit Master title style</a:t>
            </a:r>
          </a:p>
        </p:txBody>
      </p:sp>
    </p:spTree>
    <p:extLst>
      <p:ext uri="{BB962C8B-B14F-4D97-AF65-F5344CB8AC3E}">
        <p14:creationId xmlns:p14="http://schemas.microsoft.com/office/powerpoint/2010/main" val="400374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A2DC-9D69-446F-8B35-4E657970A067}"/>
              </a:ext>
            </a:extLst>
          </p:cNvPr>
          <p:cNvSpPr>
            <a:spLocks noGrp="1"/>
          </p:cNvSpPr>
          <p:nvPr>
            <p:ph type="title"/>
          </p:nvPr>
        </p:nvSpPr>
        <p:spPr/>
        <p:txBody>
          <a:bodyPr anchor="ctr" anchorCtr="0"/>
          <a:lstStyle/>
          <a:p>
            <a:r>
              <a:rPr lang="en-US"/>
              <a:t>Click to edit Master title style</a:t>
            </a:r>
          </a:p>
        </p:txBody>
      </p:sp>
    </p:spTree>
    <p:extLst>
      <p:ext uri="{BB962C8B-B14F-4D97-AF65-F5344CB8AC3E}">
        <p14:creationId xmlns:p14="http://schemas.microsoft.com/office/powerpoint/2010/main" val="7977278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rner Ba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340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4.jpe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1" y="1600200"/>
            <a:ext cx="10817352"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685800" y="685800"/>
            <a:ext cx="10817352" cy="685800"/>
          </a:xfrm>
          <a:prstGeom prst="rect">
            <a:avLst/>
          </a:prstGeom>
        </p:spPr>
        <p:txBody>
          <a:bodyPr vert="horz" lIns="0" tIns="0" rIns="0" bIns="0" rtlCol="0" anchor="ctr" anchorCtr="0">
            <a:normAutofit/>
          </a:bodyPr>
          <a:lstStyle/>
          <a:p>
            <a:r>
              <a:rPr lang="en-US"/>
              <a:t>Click to edit Master title style</a:t>
            </a:r>
          </a:p>
        </p:txBody>
      </p:sp>
      <p:sp>
        <p:nvSpPr>
          <p:cNvPr id="4" name="Rectangle 1">
            <a:extLst>
              <a:ext uri="{FF2B5EF4-FFF2-40B4-BE49-F238E27FC236}">
                <a16:creationId xmlns:a16="http://schemas.microsoft.com/office/drawing/2014/main" id="{2F56E880-F3BC-CBA7-0A2F-7471067192A1}"/>
              </a:ext>
            </a:extLst>
          </p:cNvPr>
          <p:cNvSpPr/>
          <p:nvPr userDrawn="1"/>
        </p:nvSpPr>
        <p:spPr>
          <a:xfrm>
            <a:off x="0" y="0"/>
            <a:ext cx="12192000"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7B54"/>
              </a:solidFill>
            </a:endParaRPr>
          </a:p>
        </p:txBody>
      </p:sp>
      <p:pic>
        <p:nvPicPr>
          <p:cNvPr id="5" name="Graphic 4">
            <a:extLst>
              <a:ext uri="{FF2B5EF4-FFF2-40B4-BE49-F238E27FC236}">
                <a16:creationId xmlns:a16="http://schemas.microsoft.com/office/drawing/2014/main" id="{077014E8-E1B6-F865-B81F-7824AE58B7A8}"/>
              </a:ext>
            </a:extLst>
          </p:cNvPr>
          <p:cNvPicPr>
            <a:picLocks noChangeAspect="1"/>
          </p:cNvPicPr>
          <p:nvPr userDrawn="1"/>
        </p:nvPicPr>
        <p:blipFill>
          <a:blip r:embed="rId19">
            <a:alphaModFix/>
            <a:extLst>
              <a:ext uri="{96DAC541-7B7A-43D3-8B79-37D633B846F1}">
                <asvg:svgBlip xmlns:asvg="http://schemas.microsoft.com/office/drawing/2016/SVG/main" r:embed="rId20"/>
              </a:ext>
            </a:extLst>
          </a:blip>
          <a:srcRect l="9413" t="18247" r="9413" b="79636"/>
          <a:stretch/>
        </p:blipFill>
        <p:spPr>
          <a:xfrm>
            <a:off x="0" y="0"/>
            <a:ext cx="12192000" cy="228600"/>
          </a:xfrm>
          <a:prstGeom prst="rect">
            <a:avLst/>
          </a:prstGeom>
        </p:spPr>
      </p:pic>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750" r:id="rId1"/>
    <p:sldLayoutId id="2147483748" r:id="rId2"/>
    <p:sldLayoutId id="2147483751" r:id="rId3"/>
    <p:sldLayoutId id="2147483746" r:id="rId4"/>
    <p:sldLayoutId id="2147483727" r:id="rId5"/>
    <p:sldLayoutId id="2147483725" r:id="rId6"/>
    <p:sldLayoutId id="2147483729" r:id="rId7"/>
    <p:sldLayoutId id="2147483744" r:id="rId8"/>
    <p:sldLayoutId id="2147483745" r:id="rId9"/>
    <p:sldLayoutId id="2147483728" r:id="rId10"/>
    <p:sldLayoutId id="2147483752" r:id="rId11"/>
    <p:sldLayoutId id="2147483754" r:id="rId12"/>
    <p:sldLayoutId id="2147483755" r:id="rId13"/>
    <p:sldLayoutId id="2147483756" r:id="rId14"/>
    <p:sldLayoutId id="2147483757" r:id="rId15"/>
    <p:sldLayoutId id="2147483761" r:id="rId16"/>
    <p:sldLayoutId id="2147483762" r:id="rId17"/>
  </p:sldLayoutIdLst>
  <p:txStyles>
    <p:title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p:titleStyle>
    <p:bodyStyle>
      <a:lvl1pPr marL="228600" indent="-228600" algn="l" defTabSz="914400" rtl="0" eaLnBrk="1" latinLnBrk="0" hangingPunct="1">
        <a:lnSpc>
          <a:spcPct val="100000"/>
        </a:lnSpc>
        <a:spcBef>
          <a:spcPts val="2400"/>
        </a:spcBef>
        <a:buClr>
          <a:schemeClr val="tx2"/>
        </a:buClr>
        <a:buFont typeface="Wingdings" charset="2"/>
        <a:buChar char="§"/>
        <a:defRPr sz="2400" b="0" i="0" kern="1200">
          <a:solidFill>
            <a:schemeClr val="tx1"/>
          </a:solidFill>
          <a:latin typeface="+mn-lt"/>
          <a:ea typeface="Arial" charset="0"/>
          <a:cs typeface="Arial" charset="0"/>
        </a:defRPr>
      </a:lvl1pPr>
      <a:lvl2pPr marL="4572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2pPr>
      <a:lvl3pPr marL="6858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3pPr>
      <a:lvl4pPr marL="9144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4pPr>
      <a:lvl5pPr marL="11430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A5AFE-9A4C-9443-92D6-A4D7FDF824DC}" type="datetimeFigureOut">
              <a:rPr lang="en-US" smtClean="0"/>
              <a:t>6/16/2025</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4C31E-DA4C-F44D-B44A-157C5C055EA1}" type="slidenum">
              <a:rPr lang="en-US" smtClean="0"/>
              <a:t>‹#›</a:t>
            </a:fld>
            <a:endParaRPr lang="en-US"/>
          </a:p>
        </p:txBody>
      </p:sp>
    </p:spTree>
    <p:extLst>
      <p:ext uri="{BB962C8B-B14F-4D97-AF65-F5344CB8AC3E}">
        <p14:creationId xmlns:p14="http://schemas.microsoft.com/office/powerpoint/2010/main" val="39250367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53" r:id="rId5"/>
    <p:sldLayoutId id="2147483758" r:id="rId6"/>
    <p:sldLayoutId id="2147483759" r:id="rId7"/>
    <p:sldLayoutId id="2147483760" r:id="rId8"/>
  </p:sldLayoutIdLst>
  <p:txStyles>
    <p:titleStyle>
      <a:lvl1pPr algn="l" defTabSz="914400" rtl="0" eaLnBrk="1" latinLnBrk="0" hangingPunct="1">
        <a:lnSpc>
          <a:spcPct val="90000"/>
        </a:lnSpc>
        <a:spcBef>
          <a:spcPct val="0"/>
        </a:spcBef>
        <a:buNone/>
        <a:defRPr sz="4000" b="0"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ver of a book&#10;&#10;AI-generated content may be incorrect.">
            <a:extLst>
              <a:ext uri="{FF2B5EF4-FFF2-40B4-BE49-F238E27FC236}">
                <a16:creationId xmlns:a16="http://schemas.microsoft.com/office/drawing/2014/main" id="{32DEF818-69D9-8A06-6489-360CCF2D2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3879"/>
            <a:ext cx="4525818" cy="6661561"/>
          </a:xfrm>
          <a:prstGeom prst="rect">
            <a:avLst/>
          </a:prstGeom>
        </p:spPr>
      </p:pic>
      <p:sp>
        <p:nvSpPr>
          <p:cNvPr id="7" name="TextBox 6">
            <a:extLst>
              <a:ext uri="{FF2B5EF4-FFF2-40B4-BE49-F238E27FC236}">
                <a16:creationId xmlns:a16="http://schemas.microsoft.com/office/drawing/2014/main" id="{3A856995-22D8-57BB-1341-FB9339F8E225}"/>
              </a:ext>
            </a:extLst>
          </p:cNvPr>
          <p:cNvSpPr txBox="1"/>
          <p:nvPr/>
        </p:nvSpPr>
        <p:spPr>
          <a:xfrm>
            <a:off x="4525818" y="1591168"/>
            <a:ext cx="7666182" cy="3906981"/>
          </a:xfrm>
          <a:prstGeom prst="rect">
            <a:avLst/>
          </a:prstGeom>
          <a:noFill/>
          <a:ln>
            <a:noFill/>
          </a:ln>
        </p:spPr>
        <p:txBody>
          <a:bodyPr vert="horz" wrap="square" lIns="91440" tIns="45720" rIns="91440" bIns="45720" rtlCol="0" anchor="ctr">
            <a:noAutofit/>
          </a:bodyPr>
          <a:lstStyle/>
          <a:p>
            <a:pPr algn="ctr"/>
            <a:r>
              <a:rPr lang="en-US" sz="2400" b="1" dirty="0">
                <a:solidFill>
                  <a:schemeClr val="tx2">
                    <a:lumMod val="50000"/>
                  </a:schemeClr>
                </a:solidFill>
              </a:rPr>
              <a:t>Christopher B. Barrett</a:t>
            </a:r>
          </a:p>
          <a:p>
            <a:pPr algn="ctr"/>
            <a:r>
              <a:rPr lang="en-US" sz="2400" b="1" dirty="0">
                <a:solidFill>
                  <a:schemeClr val="tx2">
                    <a:lumMod val="50000"/>
                  </a:schemeClr>
                </a:solidFill>
              </a:rPr>
              <a:t>Cornell University</a:t>
            </a:r>
          </a:p>
          <a:p>
            <a:pPr algn="ctr"/>
            <a:r>
              <a:rPr lang="en-US" sz="2400" b="1" dirty="0">
                <a:solidFill>
                  <a:schemeClr val="tx2">
                    <a:lumMod val="50000"/>
                  </a:schemeClr>
                </a:solidFill>
              </a:rPr>
              <a:t>and Chair, IFPRI Strategy &amp; Program Council</a:t>
            </a:r>
          </a:p>
          <a:p>
            <a:pPr algn="ctr"/>
            <a:endParaRPr lang="en-US" sz="2800" b="1" dirty="0">
              <a:solidFill>
                <a:schemeClr val="tx2">
                  <a:lumMod val="50000"/>
                </a:schemeClr>
              </a:solidFill>
            </a:endParaRPr>
          </a:p>
          <a:p>
            <a:pPr algn="ctr"/>
            <a:r>
              <a:rPr lang="en-US" sz="2800" dirty="0">
                <a:solidFill>
                  <a:schemeClr val="tx2">
                    <a:lumMod val="50000"/>
                  </a:schemeClr>
                </a:solidFill>
              </a:rPr>
              <a:t>June 18, 2025</a:t>
            </a:r>
          </a:p>
          <a:p>
            <a:endParaRPr lang="en-US" sz="2800" b="1" dirty="0">
              <a:solidFill>
                <a:schemeClr val="tx2">
                  <a:lumMod val="50000"/>
                </a:schemeClr>
              </a:solidFill>
            </a:endParaRPr>
          </a:p>
          <a:p>
            <a:pPr algn="ctr"/>
            <a:r>
              <a:rPr lang="en-US" sz="2800" dirty="0">
                <a:solidFill>
                  <a:schemeClr val="tx2">
                    <a:lumMod val="50000"/>
                  </a:schemeClr>
                </a:solidFill>
              </a:rPr>
              <a:t>Presentation to InterAction’s </a:t>
            </a:r>
          </a:p>
          <a:p>
            <a:pPr algn="ctr"/>
            <a:r>
              <a:rPr lang="en-US" sz="2800" dirty="0">
                <a:solidFill>
                  <a:schemeClr val="tx2">
                    <a:lumMod val="50000"/>
                  </a:schemeClr>
                </a:solidFill>
              </a:rPr>
              <a:t>Food Security and Nutrition Working Group</a:t>
            </a:r>
          </a:p>
        </p:txBody>
      </p:sp>
    </p:spTree>
    <p:extLst>
      <p:ext uri="{BB962C8B-B14F-4D97-AF65-F5344CB8AC3E}">
        <p14:creationId xmlns:p14="http://schemas.microsoft.com/office/powerpoint/2010/main" val="3972177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794B-150A-831C-AC7C-5C00781BF46F}"/>
              </a:ext>
            </a:extLst>
          </p:cNvPr>
          <p:cNvSpPr>
            <a:spLocks noGrp="1"/>
          </p:cNvSpPr>
          <p:nvPr>
            <p:ph type="title"/>
          </p:nvPr>
        </p:nvSpPr>
        <p:spPr>
          <a:xfrm>
            <a:off x="710783" y="735767"/>
            <a:ext cx="6495189" cy="648324"/>
          </a:xfrm>
        </p:spPr>
        <p:txBody>
          <a:bodyPr/>
          <a:lstStyle/>
          <a:p>
            <a:r>
              <a:rPr lang="en-US">
                <a:cs typeface="Arial"/>
              </a:rPr>
              <a:t>Shifting financial landscape</a:t>
            </a:r>
            <a:endParaRPr lang="en-US"/>
          </a:p>
        </p:txBody>
      </p:sp>
      <p:sp>
        <p:nvSpPr>
          <p:cNvPr id="8" name="Content Placeholder 1">
            <a:extLst>
              <a:ext uri="{FF2B5EF4-FFF2-40B4-BE49-F238E27FC236}">
                <a16:creationId xmlns:a16="http://schemas.microsoft.com/office/drawing/2014/main" id="{6647FDAA-06CA-E754-BCD1-74FD76270545}"/>
              </a:ext>
            </a:extLst>
          </p:cNvPr>
          <p:cNvSpPr txBox="1">
            <a:spLocks/>
          </p:cNvSpPr>
          <p:nvPr/>
        </p:nvSpPr>
        <p:spPr>
          <a:xfrm>
            <a:off x="505824" y="1707870"/>
            <a:ext cx="6131453" cy="4411945"/>
          </a:xfrm>
          <a:prstGeom prst="rect">
            <a:avLst/>
          </a:prstGeom>
        </p:spPr>
        <p:txBody>
          <a:bodyPr lIns="91440" tIns="45720" rIns="91440" bIns="45720" anchor="t"/>
          <a:lstStyle>
            <a:lvl1pPr marL="228600" indent="-228600" algn="l" defTabSz="914400" rtl="0" eaLnBrk="1" latinLnBrk="0" hangingPunct="1">
              <a:lnSpc>
                <a:spcPct val="100000"/>
              </a:lnSpc>
              <a:spcBef>
                <a:spcPts val="2400"/>
              </a:spcBef>
              <a:buClr>
                <a:schemeClr val="tx2"/>
              </a:buClr>
              <a:buFont typeface="Wingdings" charset="2"/>
              <a:buChar char="§"/>
              <a:defRPr sz="2400" b="0" i="0" kern="1200">
                <a:solidFill>
                  <a:schemeClr val="tx1"/>
                </a:solidFill>
                <a:latin typeface="+mn-lt"/>
                <a:ea typeface="Arial" charset="0"/>
                <a:cs typeface="Arial" charset="0"/>
              </a:defRPr>
            </a:lvl1pPr>
            <a:lvl2pPr marL="4572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2pPr>
            <a:lvl3pPr marL="6858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3pPr>
            <a:lvl4pPr marL="9144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4pPr>
            <a:lvl5pPr marL="11430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0"/>
              </a:spcBef>
              <a:spcAft>
                <a:spcPts val="600"/>
              </a:spcAft>
            </a:pPr>
            <a:r>
              <a:rPr lang="en-US" dirty="0">
                <a:cs typeface="Arial"/>
              </a:rPr>
              <a:t>Global shifts in ag and food R&amp;D </a:t>
            </a:r>
          </a:p>
          <a:p>
            <a:pPr marL="571500" lvl="1" indent="-342900">
              <a:spcBef>
                <a:spcPts val="0"/>
              </a:spcBef>
              <a:spcAft>
                <a:spcPts val="600"/>
              </a:spcAft>
            </a:pPr>
            <a:r>
              <a:rPr lang="en-US" dirty="0">
                <a:cs typeface="Arial"/>
              </a:rPr>
              <a:t>Growth in MICs</a:t>
            </a:r>
          </a:p>
          <a:p>
            <a:pPr marL="571500" lvl="1" indent="-342900">
              <a:spcBef>
                <a:spcPts val="0"/>
              </a:spcBef>
              <a:spcAft>
                <a:spcPts val="600"/>
              </a:spcAft>
            </a:pPr>
            <a:r>
              <a:rPr lang="en-US" dirty="0">
                <a:cs typeface="Arial"/>
              </a:rPr>
              <a:t>Shift to private sector</a:t>
            </a:r>
          </a:p>
          <a:p>
            <a:pPr marL="571500" lvl="1" indent="-342900">
              <a:spcBef>
                <a:spcPts val="0"/>
              </a:spcBef>
              <a:spcAft>
                <a:spcPts val="600"/>
              </a:spcAft>
            </a:pPr>
            <a:r>
              <a:rPr lang="en-US" dirty="0">
                <a:cs typeface="Arial"/>
              </a:rPr>
              <a:t>Continued underinvestment in many LMICs and USA</a:t>
            </a:r>
          </a:p>
          <a:p>
            <a:pPr marL="342900" indent="-342900">
              <a:spcBef>
                <a:spcPts val="0"/>
              </a:spcBef>
              <a:spcAft>
                <a:spcPts val="600"/>
              </a:spcAft>
            </a:pPr>
            <a:endParaRPr lang="en-US" dirty="0">
              <a:cs typeface="Arial"/>
            </a:endParaRPr>
          </a:p>
          <a:p>
            <a:pPr marL="342900" indent="-342900">
              <a:spcBef>
                <a:spcPts val="0"/>
              </a:spcBef>
              <a:spcAft>
                <a:spcPts val="600"/>
              </a:spcAft>
            </a:pPr>
            <a:r>
              <a:rPr lang="en-US" dirty="0">
                <a:cs typeface="Arial"/>
              </a:rPr>
              <a:t>Global shifts in ODA </a:t>
            </a:r>
          </a:p>
          <a:p>
            <a:pPr marL="571500" lvl="1" indent="-342900">
              <a:spcBef>
                <a:spcPts val="0"/>
              </a:spcBef>
              <a:spcAft>
                <a:spcPts val="600"/>
              </a:spcAft>
            </a:pPr>
            <a:r>
              <a:rPr lang="en-US" dirty="0">
                <a:cs typeface="Arial"/>
              </a:rPr>
              <a:t>Significant growth in past</a:t>
            </a:r>
          </a:p>
          <a:p>
            <a:pPr marL="571500" lvl="1" indent="-342900">
              <a:spcBef>
                <a:spcPts val="0"/>
              </a:spcBef>
              <a:spcAft>
                <a:spcPts val="600"/>
              </a:spcAft>
            </a:pPr>
            <a:r>
              <a:rPr lang="en-US" dirty="0">
                <a:cs typeface="Arial"/>
              </a:rPr>
              <a:t>Shift from traditional to new funders</a:t>
            </a:r>
          </a:p>
          <a:p>
            <a:pPr marL="571500" lvl="1" indent="-342900">
              <a:spcBef>
                <a:spcPts val="0"/>
              </a:spcBef>
              <a:spcAft>
                <a:spcPts val="600"/>
              </a:spcAft>
            </a:pPr>
            <a:r>
              <a:rPr lang="en-US" dirty="0">
                <a:cs typeface="Arial"/>
              </a:rPr>
              <a:t>Uncertain future: fell by 7.1% between 2023 and 2024 and is projected to decline by a further 7.9% in 2025.</a:t>
            </a:r>
            <a:endParaRPr lang="en-US" dirty="0"/>
          </a:p>
        </p:txBody>
      </p:sp>
      <p:sp>
        <p:nvSpPr>
          <p:cNvPr id="5" name="Google Shape;55;p13">
            <a:extLst>
              <a:ext uri="{FF2B5EF4-FFF2-40B4-BE49-F238E27FC236}">
                <a16:creationId xmlns:a16="http://schemas.microsoft.com/office/drawing/2014/main" id="{FAC2EE0E-EA6D-B1EF-137B-FB5A7E194DC8}"/>
              </a:ext>
            </a:extLst>
          </p:cNvPr>
          <p:cNvSpPr txBox="1"/>
          <p:nvPr/>
        </p:nvSpPr>
        <p:spPr>
          <a:xfrm>
            <a:off x="6965572" y="1382528"/>
            <a:ext cx="4406100" cy="994577"/>
          </a:xfrm>
          <a:prstGeom prst="rect">
            <a:avLst/>
          </a:prstGeom>
          <a:noFill/>
          <a:ln>
            <a:noFill/>
          </a:ln>
        </p:spPr>
        <p:txBody>
          <a:bodyPr spcFirstLastPara="1" wrap="square" lIns="91425" tIns="91425" rIns="91425" bIns="91425" anchor="t" anchorCtr="0">
            <a:noAutofit/>
          </a:bodyPr>
          <a:lstStyle/>
          <a:p>
            <a:pPr algn="ctr"/>
            <a:r>
              <a:rPr lang="en" b="1">
                <a:solidFill>
                  <a:schemeClr val="dk1"/>
                </a:solidFill>
              </a:rPr>
              <a:t>Spending on agricultural knowledge and innovation systems ($US billion), 2000–2002 and 2019–2021.</a:t>
            </a:r>
            <a:endParaRPr b="1">
              <a:solidFill>
                <a:schemeClr val="dk1"/>
              </a:solidFill>
            </a:endParaRPr>
          </a:p>
        </p:txBody>
      </p:sp>
      <p:pic>
        <p:nvPicPr>
          <p:cNvPr id="6" name="Picture 5" descr="A graph of different colored bars&#10;&#10;AI-generated content may be incorrect.">
            <a:extLst>
              <a:ext uri="{FF2B5EF4-FFF2-40B4-BE49-F238E27FC236}">
                <a16:creationId xmlns:a16="http://schemas.microsoft.com/office/drawing/2014/main" id="{0A9596EB-0FFB-438E-124A-83741BA06A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037" y="2502370"/>
            <a:ext cx="5292371" cy="3273778"/>
          </a:xfrm>
          <a:prstGeom prst="rect">
            <a:avLst/>
          </a:prstGeom>
        </p:spPr>
      </p:pic>
      <p:sp>
        <p:nvSpPr>
          <p:cNvPr id="7" name="TextBox 6">
            <a:extLst>
              <a:ext uri="{FF2B5EF4-FFF2-40B4-BE49-F238E27FC236}">
                <a16:creationId xmlns:a16="http://schemas.microsoft.com/office/drawing/2014/main" id="{E9BC4693-18E6-C75E-A244-567C41B4CDB1}"/>
              </a:ext>
            </a:extLst>
          </p:cNvPr>
          <p:cNvSpPr txBox="1"/>
          <p:nvPr/>
        </p:nvSpPr>
        <p:spPr>
          <a:xfrm>
            <a:off x="10362486" y="5853621"/>
            <a:ext cx="1531583" cy="261610"/>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100">
                <a:solidFill>
                  <a:srgbClr val="4A4A4A"/>
                </a:solidFill>
                <a:cs typeface="Arial"/>
              </a:rPr>
              <a:t>Data: OECD (2022)</a:t>
            </a:r>
            <a:endParaRPr lang="en-US"/>
          </a:p>
        </p:txBody>
      </p:sp>
    </p:spTree>
    <p:extLst>
      <p:ext uri="{BB962C8B-B14F-4D97-AF65-F5344CB8AC3E}">
        <p14:creationId xmlns:p14="http://schemas.microsoft.com/office/powerpoint/2010/main" val="2269272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21FB-C154-A867-B69E-33401E409DA7}"/>
              </a:ext>
            </a:extLst>
          </p:cNvPr>
          <p:cNvSpPr>
            <a:spLocks noGrp="1"/>
          </p:cNvSpPr>
          <p:nvPr>
            <p:ph type="title"/>
          </p:nvPr>
        </p:nvSpPr>
        <p:spPr>
          <a:xfrm>
            <a:off x="691471" y="539545"/>
            <a:ext cx="11074527" cy="685800"/>
          </a:xfrm>
        </p:spPr>
        <p:txBody>
          <a:bodyPr>
            <a:normAutofit/>
          </a:bodyPr>
          <a:lstStyle/>
          <a:p>
            <a:r>
              <a:rPr lang="en-US">
                <a:cs typeface="Arial"/>
              </a:rPr>
              <a:t>Food policy priorities for the future</a:t>
            </a:r>
          </a:p>
        </p:txBody>
      </p:sp>
      <p:pic>
        <p:nvPicPr>
          <p:cNvPr id="5" name="Content Placeholder 2127">
            <a:extLst>
              <a:ext uri="{FF2B5EF4-FFF2-40B4-BE49-F238E27FC236}">
                <a16:creationId xmlns:a16="http://schemas.microsoft.com/office/drawing/2014/main" id="{22B76CD5-EEA9-7E23-7A9F-7C53A6767F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2266" y="1620005"/>
            <a:ext cx="4389120" cy="4357872"/>
          </a:xfrm>
          <a:prstGeom prst="rect">
            <a:avLst/>
          </a:prstGeom>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BAEF8F74-8B40-80E5-B988-58881FAAEC36}"/>
              </a:ext>
            </a:extLst>
          </p:cNvPr>
          <p:cNvSpPr txBox="1">
            <a:spLocks/>
          </p:cNvSpPr>
          <p:nvPr/>
        </p:nvSpPr>
        <p:spPr>
          <a:xfrm>
            <a:off x="591312" y="1419980"/>
            <a:ext cx="6658356" cy="5057775"/>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2400"/>
              </a:spcBef>
              <a:buClr>
                <a:schemeClr val="tx2"/>
              </a:buClr>
              <a:buFont typeface="Wingdings" charset="2"/>
              <a:buChar char="§"/>
              <a:defRPr sz="2400" b="0" i="0" kern="1200">
                <a:solidFill>
                  <a:schemeClr val="tx1"/>
                </a:solidFill>
                <a:latin typeface="+mn-lt"/>
                <a:ea typeface="Arial" charset="0"/>
                <a:cs typeface="Arial" charset="0"/>
              </a:defRPr>
            </a:lvl1pPr>
            <a:lvl2pPr marL="4572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2pPr>
            <a:lvl3pPr marL="6858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3pPr>
            <a:lvl4pPr marL="9144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4pPr>
            <a:lvl5pPr marL="11430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ea typeface="+mn-lt"/>
                <a:cs typeface="+mn-lt"/>
              </a:rPr>
              <a:t>Focus on resilience and inclusion for vulnerable people and places and on boosting productivity, above all in Africa/Asia</a:t>
            </a:r>
          </a:p>
          <a:p>
            <a:r>
              <a:rPr lang="en-US" dirty="0">
                <a:ea typeface="+mn-lt"/>
                <a:cs typeface="+mn-lt"/>
              </a:rPr>
              <a:t>Improve diets, nutrition, and food environments</a:t>
            </a:r>
            <a:endParaRPr lang="en-US" dirty="0"/>
          </a:p>
          <a:p>
            <a:r>
              <a:rPr lang="en-US" dirty="0">
                <a:ea typeface="+mn-lt"/>
                <a:cs typeface="+mn-lt"/>
              </a:rPr>
              <a:t>Embrace the challenge of new technologies</a:t>
            </a:r>
          </a:p>
          <a:p>
            <a:r>
              <a:rPr lang="en-US" dirty="0">
                <a:ea typeface="+mn-lt"/>
                <a:cs typeface="+mn-lt"/>
              </a:rPr>
              <a:t>Engage with the private sector and value chains to meet food systems goals</a:t>
            </a:r>
          </a:p>
          <a:p>
            <a:r>
              <a:rPr lang="en-US" dirty="0">
                <a:ea typeface="+mn-lt"/>
                <a:cs typeface="+mn-lt"/>
              </a:rPr>
              <a:t>Leverage public investments, mobilize private $</a:t>
            </a:r>
          </a:p>
          <a:p>
            <a:r>
              <a:rPr lang="en-US" dirty="0">
                <a:ea typeface="+mn-lt"/>
                <a:cs typeface="+mn-lt"/>
              </a:rPr>
              <a:t>Partner and build capacity for interdisciplinary research and policymaking</a:t>
            </a:r>
          </a:p>
        </p:txBody>
      </p:sp>
    </p:spTree>
    <p:extLst>
      <p:ext uri="{BB962C8B-B14F-4D97-AF65-F5344CB8AC3E}">
        <p14:creationId xmlns:p14="http://schemas.microsoft.com/office/powerpoint/2010/main" val="1610237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AD67E1-5911-2C94-6399-E5DA6267098A}"/>
              </a:ext>
            </a:extLst>
          </p:cNvPr>
          <p:cNvSpPr>
            <a:spLocks noGrp="1"/>
          </p:cNvSpPr>
          <p:nvPr>
            <p:ph sz="quarter" idx="10"/>
          </p:nvPr>
        </p:nvSpPr>
        <p:spPr/>
        <p:txBody>
          <a:bodyPr vert="horz" lIns="0" tIns="0" rIns="0" bIns="0" rtlCol="0" anchor="t">
            <a:noAutofit/>
          </a:bodyPr>
          <a:lstStyle/>
          <a:p>
            <a:pPr marL="0" indent="0">
              <a:spcBef>
                <a:spcPts val="600"/>
              </a:spcBef>
              <a:spcAft>
                <a:spcPts val="600"/>
              </a:spcAft>
              <a:buNone/>
            </a:pPr>
            <a:r>
              <a:rPr lang="en-US" sz="2000">
                <a:highlight>
                  <a:srgbClr val="D7EEEB"/>
                </a:highlight>
                <a:ea typeface="+mn-lt"/>
                <a:cs typeface="+mn-lt"/>
              </a:rPr>
              <a:t>Looking ahead to 2050, the report identifies </a:t>
            </a:r>
            <a:r>
              <a:rPr lang="en-US" sz="2000" b="1">
                <a:highlight>
                  <a:srgbClr val="D7EEEB"/>
                </a:highlight>
                <a:ea typeface="+mn-lt"/>
                <a:cs typeface="+mn-lt"/>
              </a:rPr>
              <a:t>six broad priorities for food policy research</a:t>
            </a:r>
            <a:r>
              <a:rPr lang="en-US" sz="2000">
                <a:highlight>
                  <a:srgbClr val="D7EEEB"/>
                </a:highlight>
                <a:ea typeface="+mn-lt"/>
                <a:cs typeface="+mn-lt"/>
              </a:rPr>
              <a:t>:</a:t>
            </a:r>
            <a:endParaRPr lang="en-US" sz="2000">
              <a:highlight>
                <a:srgbClr val="D7EEEB"/>
              </a:highlight>
            </a:endParaRPr>
          </a:p>
          <a:p>
            <a:pPr>
              <a:spcBef>
                <a:spcPts val="600"/>
              </a:spcBef>
            </a:pPr>
            <a:r>
              <a:rPr lang="en-US" sz="1800" b="1">
                <a:ea typeface="+mn-lt"/>
                <a:cs typeface="+mn-lt"/>
              </a:rPr>
              <a:t>Strengthening resilience and inclusion in food systems everywhere</a:t>
            </a:r>
            <a:r>
              <a:rPr lang="en-US" sz="1800">
                <a:ea typeface="+mn-lt"/>
                <a:cs typeface="+mn-lt"/>
              </a:rPr>
              <a:t>, with special attention to for conflict- and disaster-affected regions and vulnerable groups.</a:t>
            </a:r>
            <a:endParaRPr lang="en-US" sz="1800"/>
          </a:p>
          <a:p>
            <a:pPr>
              <a:spcBef>
                <a:spcPts val="600"/>
              </a:spcBef>
            </a:pPr>
            <a:r>
              <a:rPr lang="en-US" sz="1800" b="1">
                <a:ea typeface="+mn-lt"/>
                <a:cs typeface="+mn-lt"/>
              </a:rPr>
              <a:t>Improving diets and nutrition</a:t>
            </a:r>
            <a:r>
              <a:rPr lang="en-US" sz="1800">
                <a:ea typeface="+mn-lt"/>
                <a:cs typeface="+mn-lt"/>
              </a:rPr>
              <a:t> by addressing the root causes of poor food environments and enabling healthier choices.</a:t>
            </a:r>
            <a:endParaRPr lang="en-US" sz="1800"/>
          </a:p>
          <a:p>
            <a:pPr>
              <a:spcBef>
                <a:spcPts val="600"/>
              </a:spcBef>
            </a:pPr>
            <a:r>
              <a:rPr lang="en-US" sz="1800" b="1">
                <a:ea typeface="+mn-lt"/>
                <a:cs typeface="+mn-lt"/>
              </a:rPr>
              <a:t>Harnessing new technologies responsibly</a:t>
            </a:r>
            <a:r>
              <a:rPr lang="en-US" sz="1800">
                <a:ea typeface="+mn-lt"/>
                <a:cs typeface="+mn-lt"/>
              </a:rPr>
              <a:t>, including digital innovations and AI, while ensuring equitable access and inclusion.</a:t>
            </a:r>
            <a:endParaRPr lang="en-US" sz="1800"/>
          </a:p>
          <a:p>
            <a:pPr>
              <a:spcBef>
                <a:spcPts val="600"/>
              </a:spcBef>
            </a:pPr>
            <a:r>
              <a:rPr lang="en-US" sz="1800" b="1">
                <a:ea typeface="+mn-lt"/>
                <a:cs typeface="+mn-lt"/>
              </a:rPr>
              <a:t>Engaging the private sector</a:t>
            </a:r>
            <a:r>
              <a:rPr lang="en-US" sz="1800">
                <a:ea typeface="+mn-lt"/>
                <a:cs typeface="+mn-lt"/>
              </a:rPr>
              <a:t> to expand investment in food systems innovation, from R&amp;D to sustainable value chains.</a:t>
            </a:r>
            <a:endParaRPr lang="en-US" sz="1800"/>
          </a:p>
          <a:p>
            <a:pPr>
              <a:spcBef>
                <a:spcPts val="600"/>
              </a:spcBef>
            </a:pPr>
            <a:r>
              <a:rPr lang="en-US" sz="1800" b="1">
                <a:ea typeface="+mn-lt"/>
                <a:cs typeface="+mn-lt"/>
              </a:rPr>
              <a:t>Mobilizing and reforming existing public spending,</a:t>
            </a:r>
            <a:r>
              <a:rPr lang="en-US" sz="1800">
                <a:ea typeface="+mn-lt"/>
                <a:cs typeface="+mn-lt"/>
              </a:rPr>
              <a:t> including repurposing agricultural support to align with sustainability and nutrition goals.</a:t>
            </a:r>
            <a:endParaRPr lang="en-US" sz="1800"/>
          </a:p>
          <a:p>
            <a:pPr>
              <a:spcBef>
                <a:spcPts val="600"/>
              </a:spcBef>
            </a:pPr>
            <a:r>
              <a:rPr lang="en-US" sz="1800" b="1">
                <a:ea typeface="+mn-lt"/>
                <a:cs typeface="+mn-lt"/>
              </a:rPr>
              <a:t>Fostering interdisciplinary research and policymaking</a:t>
            </a:r>
            <a:r>
              <a:rPr lang="en-US" sz="1800">
                <a:ea typeface="+mn-lt"/>
                <a:cs typeface="+mn-lt"/>
              </a:rPr>
              <a:t>, breaking down silos between agriculture, health, environment, and trade.</a:t>
            </a:r>
            <a:endParaRPr lang="en-US" sz="1800"/>
          </a:p>
          <a:p>
            <a:pPr>
              <a:spcBef>
                <a:spcPts val="600"/>
              </a:spcBef>
            </a:pPr>
            <a:r>
              <a:rPr lang="en-US" sz="1800">
                <a:ea typeface="+mn-lt"/>
                <a:cs typeface="+mn-lt"/>
              </a:rPr>
              <a:t>The report also underscores the importance of </a:t>
            </a:r>
            <a:r>
              <a:rPr lang="en-US" sz="1800" b="1">
                <a:ea typeface="+mn-lt"/>
                <a:cs typeface="+mn-lt"/>
              </a:rPr>
              <a:t>building local research capacity and partnerships </a:t>
            </a:r>
            <a:r>
              <a:rPr lang="en-US" sz="1800">
                <a:ea typeface="+mn-lt"/>
                <a:cs typeface="+mn-lt"/>
              </a:rPr>
              <a:t>to support evidence-based policymaking in low- and middle-income countries.</a:t>
            </a:r>
            <a:endParaRPr lang="en-US" sz="1800"/>
          </a:p>
          <a:p>
            <a:endParaRPr lang="en-US"/>
          </a:p>
        </p:txBody>
      </p:sp>
      <p:sp>
        <p:nvSpPr>
          <p:cNvPr id="2" name="Title 1">
            <a:extLst>
              <a:ext uri="{FF2B5EF4-FFF2-40B4-BE49-F238E27FC236}">
                <a16:creationId xmlns:a16="http://schemas.microsoft.com/office/drawing/2014/main" id="{245F9C29-78D6-63AF-E78D-D882060928D8}"/>
              </a:ext>
            </a:extLst>
          </p:cNvPr>
          <p:cNvSpPr>
            <a:spLocks noGrp="1"/>
          </p:cNvSpPr>
          <p:nvPr>
            <p:ph type="title"/>
          </p:nvPr>
        </p:nvSpPr>
        <p:spPr/>
        <p:txBody>
          <a:bodyPr/>
          <a:lstStyle/>
          <a:p>
            <a:r>
              <a:rPr lang="en-US">
                <a:cs typeface="Arial"/>
              </a:rPr>
              <a:t>A research agenda for the future</a:t>
            </a:r>
          </a:p>
        </p:txBody>
      </p:sp>
    </p:spTree>
    <p:extLst>
      <p:ext uri="{BB962C8B-B14F-4D97-AF65-F5344CB8AC3E}">
        <p14:creationId xmlns:p14="http://schemas.microsoft.com/office/powerpoint/2010/main" val="2471539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9F37FA-A24E-F690-3F05-CBA830D30959}"/>
              </a:ext>
            </a:extLst>
          </p:cNvPr>
          <p:cNvSpPr>
            <a:spLocks noGrp="1"/>
          </p:cNvSpPr>
          <p:nvPr>
            <p:ph type="title"/>
          </p:nvPr>
        </p:nvSpPr>
        <p:spPr>
          <a:xfrm>
            <a:off x="322508" y="588001"/>
            <a:ext cx="5193578" cy="685800"/>
          </a:xfrm>
        </p:spPr>
        <p:txBody>
          <a:bodyPr>
            <a:normAutofit fontScale="90000"/>
          </a:bodyPr>
          <a:lstStyle/>
          <a:p>
            <a:r>
              <a:rPr lang="en-US" sz="4400" dirty="0">
                <a:highlight>
                  <a:srgbClr val="C0DDDB"/>
                </a:highlight>
                <a:cs typeface="Arial"/>
              </a:rPr>
              <a:t>THANK YOU</a:t>
            </a:r>
            <a:br>
              <a:rPr lang="en-US" sz="4400" dirty="0">
                <a:highlight>
                  <a:srgbClr val="C0DDDB"/>
                </a:highlight>
                <a:cs typeface="Arial"/>
              </a:rPr>
            </a:br>
            <a:r>
              <a:rPr lang="en-US" dirty="0">
                <a:cs typeface="Arial"/>
              </a:rPr>
              <a:t>to our authors</a:t>
            </a:r>
            <a:endParaRPr lang="en-US" dirty="0"/>
          </a:p>
        </p:txBody>
      </p:sp>
      <p:sp>
        <p:nvSpPr>
          <p:cNvPr id="8" name="TextBox 7">
            <a:extLst>
              <a:ext uri="{FF2B5EF4-FFF2-40B4-BE49-F238E27FC236}">
                <a16:creationId xmlns:a16="http://schemas.microsoft.com/office/drawing/2014/main" id="{186E86DE-4E90-ACC3-40A1-67E455FC16E7}"/>
              </a:ext>
            </a:extLst>
          </p:cNvPr>
          <p:cNvSpPr txBox="1"/>
          <p:nvPr/>
        </p:nvSpPr>
        <p:spPr>
          <a:xfrm>
            <a:off x="322508" y="1442353"/>
            <a:ext cx="9440114" cy="4278094"/>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00" dirty="0">
                <a:cs typeface="Arial"/>
              </a:rPr>
              <a:t>Sivan Yosef, Tamsin Zandstra, Maria DiGiovanni, Frank Place, Peter Hazell, Suresh Babu, Xinshen Diao, Margaret McMillan, Karl Pauw, James Thurlow, Mark W. Rosegrant, Elizabeth Bryan, Timothy S. Thomas, Keith Wiebe, Claudia Ringler, Wei Zhang, Ephraim Nkonya, Kris </a:t>
            </a:r>
            <a:r>
              <a:rPr lang="en-US" sz="1600" dirty="0" err="1">
                <a:cs typeface="Arial"/>
              </a:rPr>
              <a:t>Wyckhuys</a:t>
            </a:r>
            <a:r>
              <a:rPr lang="en-US" sz="1600" dirty="0">
                <a:cs typeface="Arial"/>
              </a:rPr>
              <a:t>,</a:t>
            </a:r>
            <a:r>
              <a:rPr lang="en-US" sz="1600" dirty="0">
                <a:ea typeface="+mn-lt"/>
                <a:cs typeface="+mn-lt"/>
              </a:rPr>
              <a:t> Sarobidy Rakotonarivo, Ruth Meinzen-Dick, </a:t>
            </a:r>
            <a:r>
              <a:rPr lang="it" sz="1600" dirty="0">
                <a:ea typeface="+mn-lt"/>
                <a:cs typeface="+mn-lt"/>
              </a:rPr>
              <a:t>Isabel Lambrecht, </a:t>
            </a:r>
            <a:r>
              <a:rPr lang="en-US" sz="1600" dirty="0">
                <a:ea typeface="+mn-lt"/>
                <a:cs typeface="+mn-lt"/>
              </a:rPr>
              <a:t>Uchendu Eugene Chigbu, </a:t>
            </a:r>
            <a:r>
              <a:rPr lang="it" sz="1600" dirty="0">
                <a:ea typeface="+mn-lt"/>
                <a:cs typeface="+mn-lt"/>
              </a:rPr>
              <a:t>Iliana Monterroso, </a:t>
            </a:r>
            <a:r>
              <a:rPr lang="en-US" sz="1600" dirty="0">
                <a:ea typeface="+mn-lt"/>
                <a:cs typeface="+mn-lt"/>
              </a:rPr>
              <a:t>Diana </a:t>
            </a:r>
            <a:r>
              <a:rPr lang="en-US" sz="1600" dirty="0" err="1">
                <a:ea typeface="+mn-lt"/>
                <a:cs typeface="+mn-lt"/>
              </a:rPr>
              <a:t>Suhardiman</a:t>
            </a:r>
            <a:r>
              <a:rPr lang="en-US" sz="1600" dirty="0">
                <a:ea typeface="+mn-lt"/>
                <a:cs typeface="+mn-lt"/>
              </a:rPr>
              <a:t>, Tom Reardon, Bart Minten, Sudha Narayanan, Kristin Davis,  Rikin Gandhi, Jawoo Koo, Berber Kramer, Alesha Miller, Jona </a:t>
            </a:r>
            <a:r>
              <a:rPr lang="en-US" sz="1600" dirty="0" err="1">
                <a:ea typeface="+mn-lt"/>
                <a:cs typeface="+mn-lt"/>
              </a:rPr>
              <a:t>Repishti</a:t>
            </a:r>
            <a:r>
              <a:rPr lang="en-US" sz="1600" dirty="0">
                <a:ea typeface="+mn-lt"/>
                <a:cs typeface="+mn-lt"/>
              </a:rPr>
              <a:t>, David J. Spielman, Rasheed Sulaiman V., Francisco Ceballos, Ruth Hil</a:t>
            </a:r>
            <a:r>
              <a:rPr lang="en-US" sz="1600" dirty="0">
                <a:solidFill>
                  <a:schemeClr val="tx2">
                    <a:lumMod val="50000"/>
                  </a:schemeClr>
                </a:solidFill>
                <a:ea typeface="+mn-lt"/>
                <a:cs typeface="+mn-lt"/>
              </a:rPr>
              <a:t>l, Daniel O. G</a:t>
            </a:r>
            <a:r>
              <a:rPr lang="en-US" sz="1600" dirty="0">
                <a:ea typeface="+mn-lt"/>
                <a:cs typeface="+mn-lt"/>
              </a:rPr>
              <a:t>illigan, Akhter Ahmed, Harold Alderman, Alan de Brauw, </a:t>
            </a:r>
            <a:r>
              <a:rPr lang="en-US" sz="1600" dirty="0">
                <a:latin typeface="Arial"/>
                <a:ea typeface="+mn-lt"/>
                <a:cs typeface="+mn-lt"/>
              </a:rPr>
              <a:t>Melissa Hidrobo, Kalle Hirvonen,   John Hoddinott, Jessica Leight, Shalini Roy, Alemayehu Seyoum Taffesse, Stuart</a:t>
            </a:r>
            <a:r>
              <a:rPr lang="en-US" sz="1600" dirty="0">
                <a:ea typeface="+mn-lt"/>
                <a:cs typeface="+mn-lt"/>
              </a:rPr>
              <a:t> Gillespie, Marie T.  Ruel, Jef L. Leroy, Deanna Olney, </a:t>
            </a:r>
            <a:r>
              <a:rPr lang="en-US" sz="1600" dirty="0" err="1">
                <a:ea typeface="+mn-lt"/>
                <a:cs typeface="+mn-lt"/>
              </a:rPr>
              <a:t>Anusara</a:t>
            </a:r>
            <a:r>
              <a:rPr lang="en-US" sz="1600" dirty="0">
                <a:ea typeface="+mn-lt"/>
                <a:cs typeface="+mn-lt"/>
              </a:rPr>
              <a:t> </a:t>
            </a:r>
            <a:r>
              <a:rPr lang="en-US" sz="1600" dirty="0" err="1">
                <a:ea typeface="+mn-lt"/>
                <a:cs typeface="+mn-lt"/>
              </a:rPr>
              <a:t>Singhkumarwong</a:t>
            </a:r>
            <a:r>
              <a:rPr lang="en-US" sz="1600" dirty="0">
                <a:ea typeface="+mn-lt"/>
                <a:cs typeface="+mn-lt"/>
              </a:rPr>
              <a:t>, Kibrom Abay, Kate Ambler, Jeffrey R. Bloem, Katrina Kosec, Khalid Siddig,  Agnes Quisumbing, Hazel Malapit, Jessica Heckert, Bjorn van Campenhout, Jordan Kyle, Danielle Resnick, Jonathan </a:t>
            </a:r>
            <a:r>
              <a:rPr lang="en-US" sz="1600" dirty="0" err="1">
                <a:ea typeface="+mn-lt"/>
                <a:cs typeface="+mn-lt"/>
              </a:rPr>
              <a:t>Mockshell</a:t>
            </a:r>
            <a:r>
              <a:rPr lang="en-US" sz="1600" dirty="0">
                <a:ea typeface="+mn-lt"/>
                <a:cs typeface="+mn-lt"/>
              </a:rPr>
              <a:t>, Eugenio Díaz-Bonilla, Madhur Gautam, Joseph Glauber, Will Martin, Valeria Piñeiro, Sherman Robinson, </a:t>
            </a:r>
            <a:r>
              <a:rPr lang="en-US" sz="1600" dirty="0" err="1">
                <a:ea typeface="+mn-lt"/>
                <a:cs typeface="+mn-lt"/>
              </a:rPr>
              <a:t>Fousseini</a:t>
            </a:r>
            <a:r>
              <a:rPr lang="en-US" sz="1600" dirty="0">
                <a:ea typeface="+mn-lt"/>
                <a:cs typeface="+mn-lt"/>
              </a:rPr>
              <a:t> Traoré, Rob Vos, </a:t>
            </a:r>
            <a:r>
              <a:rPr lang="it" sz="1600" dirty="0">
                <a:ea typeface="+mn-lt"/>
                <a:cs typeface="+mn-lt"/>
              </a:rPr>
              <a:t>Catherine Ragasa, John Lyman, John Ulimwengu, Steven Were Omamo, Ousmane Badiane, Samuel Benin, Kamiljon Akramov, Isabel Lambrecht, Sharanya Rajiv, Shahidur Rashid, S. Mahendra Dev, P.K. Joshi, Purnima Menon, Kevin Z. Chen, Yunyi Zhou, Ke Kou, Shenggen Fan, Brian McNamara, Joaquín Arias Segura, Sikandra Kurdi, Ganna Hassan, Nina Jovanovic, Linda Steinhubel-Rasheed</a:t>
            </a:r>
            <a:endParaRPr lang="en-US" sz="1600" b="1" dirty="0">
              <a:solidFill>
                <a:srgbClr val="000000"/>
              </a:solidFill>
              <a:cs typeface="Arial"/>
            </a:endParaRPr>
          </a:p>
        </p:txBody>
      </p:sp>
      <p:pic>
        <p:nvPicPr>
          <p:cNvPr id="2" name="Picture 1" descr="A blue cover with images of people working in a flower&#10;&#10;AI-generated content may be incorrect.">
            <a:extLst>
              <a:ext uri="{FF2B5EF4-FFF2-40B4-BE49-F238E27FC236}">
                <a16:creationId xmlns:a16="http://schemas.microsoft.com/office/drawing/2014/main" id="{E3254A57-58B1-7B5C-4BB9-9192752FC5CF}"/>
              </a:ext>
            </a:extLst>
          </p:cNvPr>
          <p:cNvPicPr>
            <a:picLocks noChangeAspect="1"/>
          </p:cNvPicPr>
          <p:nvPr/>
        </p:nvPicPr>
        <p:blipFill>
          <a:blip r:embed="rId2"/>
          <a:stretch>
            <a:fillRect/>
          </a:stretch>
        </p:blipFill>
        <p:spPr>
          <a:xfrm>
            <a:off x="9853613" y="504825"/>
            <a:ext cx="2124075" cy="3076575"/>
          </a:xfrm>
          <a:prstGeom prst="rect">
            <a:avLst/>
          </a:prstGeom>
        </p:spPr>
      </p:pic>
      <p:sp>
        <p:nvSpPr>
          <p:cNvPr id="3" name="Title 3">
            <a:extLst>
              <a:ext uri="{FF2B5EF4-FFF2-40B4-BE49-F238E27FC236}">
                <a16:creationId xmlns:a16="http://schemas.microsoft.com/office/drawing/2014/main" id="{82E14B01-6972-5702-0B8E-BE3D2BB7E548}"/>
              </a:ext>
            </a:extLst>
          </p:cNvPr>
          <p:cNvSpPr txBox="1">
            <a:spLocks/>
          </p:cNvSpPr>
          <p:nvPr/>
        </p:nvSpPr>
        <p:spPr>
          <a:xfrm>
            <a:off x="419490" y="5822043"/>
            <a:ext cx="10460946" cy="685800"/>
          </a:xfrm>
          <a:prstGeom prst="rect">
            <a:avLst/>
          </a:prstGeom>
        </p:spPr>
        <p:txBody>
          <a:bodyPr vert="horz" lIns="0" tIns="0" rIns="0" bIns="0" rtlCol="0" anchor="ctr" anchorCtr="0">
            <a:normAutofit fontScale="75000" lnSpcReduction="20000"/>
          </a:bodyPr>
          <a:lst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a:lstStyle>
          <a:p>
            <a:r>
              <a:rPr lang="en-US" sz="4400" dirty="0">
                <a:cs typeface="Arial"/>
              </a:rPr>
              <a:t> … and to you for your interest and collaboration</a:t>
            </a:r>
            <a:endParaRPr lang="en-US" dirty="0"/>
          </a:p>
        </p:txBody>
      </p:sp>
    </p:spTree>
    <p:extLst>
      <p:ext uri="{BB962C8B-B14F-4D97-AF65-F5344CB8AC3E}">
        <p14:creationId xmlns:p14="http://schemas.microsoft.com/office/powerpoint/2010/main" val="348680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287B6-F21B-6451-F7A2-3110907B5D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D1C1B5-07C2-1DD2-811B-C09363A8001A}"/>
              </a:ext>
            </a:extLst>
          </p:cNvPr>
          <p:cNvSpPr>
            <a:spLocks noGrp="1"/>
          </p:cNvSpPr>
          <p:nvPr>
            <p:ph type="title"/>
          </p:nvPr>
        </p:nvSpPr>
        <p:spPr>
          <a:xfrm>
            <a:off x="685800" y="685800"/>
            <a:ext cx="10817352" cy="609600"/>
          </a:xfrm>
        </p:spPr>
        <p:txBody>
          <a:bodyPr/>
          <a:lstStyle/>
          <a:p>
            <a:r>
              <a:rPr lang="en-US"/>
              <a:t>Table of contents</a:t>
            </a:r>
          </a:p>
        </p:txBody>
      </p:sp>
      <p:sp>
        <p:nvSpPr>
          <p:cNvPr id="8" name="TextBox 7">
            <a:extLst>
              <a:ext uri="{FF2B5EF4-FFF2-40B4-BE49-F238E27FC236}">
                <a16:creationId xmlns:a16="http://schemas.microsoft.com/office/drawing/2014/main" id="{EA2B4F5F-B7EC-3E28-F466-512703CE4D08}"/>
              </a:ext>
            </a:extLst>
          </p:cNvPr>
          <p:cNvSpPr txBox="1"/>
          <p:nvPr/>
        </p:nvSpPr>
        <p:spPr>
          <a:xfrm>
            <a:off x="685800" y="1573209"/>
            <a:ext cx="4090737" cy="978569"/>
          </a:xfrm>
          <a:prstGeom prst="rect">
            <a:avLst/>
          </a:prstGeom>
          <a:noFill/>
          <a:ln>
            <a:noFill/>
          </a:ln>
        </p:spPr>
        <p:txBody>
          <a:bodyPr vert="horz" wrap="square" lIns="91440" tIns="45720" rIns="91440" bIns="45720" rtlCol="0" anchor="ctr">
            <a:noAutofit/>
          </a:bodyPr>
          <a:lstStyle/>
          <a:p>
            <a:pPr>
              <a:lnSpc>
                <a:spcPct val="114000"/>
              </a:lnSpc>
            </a:pPr>
            <a:r>
              <a:rPr lang="en-US" sz="2400" b="1">
                <a:solidFill>
                  <a:schemeClr val="tx2">
                    <a:lumMod val="50000"/>
                  </a:schemeClr>
                </a:solidFill>
                <a:highlight>
                  <a:srgbClr val="CAE8E4"/>
                </a:highlight>
              </a:rPr>
              <a:t>I: Introduction</a:t>
            </a:r>
            <a:endParaRPr lang="en-US" sz="2400">
              <a:solidFill>
                <a:schemeClr val="tx2">
                  <a:lumMod val="50000"/>
                </a:schemeClr>
              </a:solidFill>
            </a:endParaRPr>
          </a:p>
          <a:p>
            <a:pPr marL="457200" indent="-457200">
              <a:lnSpc>
                <a:spcPct val="114000"/>
              </a:lnSpc>
              <a:buFont typeface="+mj-lt"/>
              <a:buAutoNum type="arabicPeriod" startAt="2"/>
            </a:pPr>
            <a:r>
              <a:rPr lang="en-US" sz="2000">
                <a:solidFill>
                  <a:schemeClr val="tx2">
                    <a:lumMod val="50000"/>
                  </a:schemeClr>
                </a:solidFill>
              </a:rPr>
              <a:t>IFPRI’s Impact</a:t>
            </a:r>
          </a:p>
          <a:p>
            <a:pPr marL="457200" indent="-457200">
              <a:lnSpc>
                <a:spcPct val="114000"/>
              </a:lnSpc>
              <a:buFont typeface="+mj-lt"/>
              <a:buAutoNum type="arabicPeriod" startAt="2"/>
            </a:pPr>
            <a:r>
              <a:rPr lang="en-US" sz="2000">
                <a:solidFill>
                  <a:schemeClr val="tx2">
                    <a:lumMod val="50000"/>
                  </a:schemeClr>
                </a:solidFill>
              </a:rPr>
              <a:t>Agrifood Systems</a:t>
            </a:r>
          </a:p>
        </p:txBody>
      </p:sp>
      <p:sp>
        <p:nvSpPr>
          <p:cNvPr id="9" name="TextBox 8">
            <a:extLst>
              <a:ext uri="{FF2B5EF4-FFF2-40B4-BE49-F238E27FC236}">
                <a16:creationId xmlns:a16="http://schemas.microsoft.com/office/drawing/2014/main" id="{1F268408-F35A-94C6-53A2-14B0850AF749}"/>
              </a:ext>
            </a:extLst>
          </p:cNvPr>
          <p:cNvSpPr txBox="1"/>
          <p:nvPr/>
        </p:nvSpPr>
        <p:spPr>
          <a:xfrm>
            <a:off x="685800" y="2945695"/>
            <a:ext cx="4495800" cy="2163274"/>
          </a:xfrm>
          <a:prstGeom prst="rect">
            <a:avLst/>
          </a:prstGeom>
          <a:noFill/>
          <a:ln>
            <a:noFill/>
          </a:ln>
        </p:spPr>
        <p:txBody>
          <a:bodyPr vert="horz" wrap="square" lIns="91440" tIns="45720" rIns="91440" bIns="45720" rtlCol="0" anchor="ctr">
            <a:noAutofit/>
          </a:bodyPr>
          <a:lstStyle/>
          <a:p>
            <a:pPr>
              <a:lnSpc>
                <a:spcPct val="114000"/>
              </a:lnSpc>
            </a:pPr>
            <a:r>
              <a:rPr lang="en-US" sz="2400" b="1">
                <a:solidFill>
                  <a:schemeClr val="tx2">
                    <a:lumMod val="50000"/>
                  </a:schemeClr>
                </a:solidFill>
                <a:highlight>
                  <a:srgbClr val="CAE8E4"/>
                </a:highlight>
              </a:rPr>
              <a:t>II: Sustainability &amp; Natural Resources</a:t>
            </a:r>
          </a:p>
          <a:p>
            <a:pPr marL="457200" indent="-457200">
              <a:lnSpc>
                <a:spcPct val="114000"/>
              </a:lnSpc>
              <a:buFont typeface="+mj-lt"/>
              <a:buAutoNum type="arabicPeriod" startAt="4"/>
            </a:pPr>
            <a:r>
              <a:rPr lang="en-US" sz="2000">
                <a:solidFill>
                  <a:schemeClr val="tx2">
                    <a:lumMod val="50000"/>
                  </a:schemeClr>
                </a:solidFill>
              </a:rPr>
              <a:t>Climate Change</a:t>
            </a:r>
          </a:p>
          <a:p>
            <a:pPr marL="457200" indent="-457200">
              <a:lnSpc>
                <a:spcPct val="114000"/>
              </a:lnSpc>
              <a:buFont typeface="+mj-lt"/>
              <a:buAutoNum type="arabicPeriod" startAt="4"/>
            </a:pPr>
            <a:r>
              <a:rPr lang="en-US" sz="2000">
                <a:solidFill>
                  <a:schemeClr val="tx2">
                    <a:lumMod val="50000"/>
                  </a:schemeClr>
                </a:solidFill>
              </a:rPr>
              <a:t>Environmental Sustainability</a:t>
            </a:r>
          </a:p>
          <a:p>
            <a:pPr marL="457200" indent="-457200">
              <a:lnSpc>
                <a:spcPct val="114000"/>
              </a:lnSpc>
              <a:buFont typeface="+mj-lt"/>
              <a:buAutoNum type="arabicPeriod" startAt="4"/>
            </a:pPr>
            <a:r>
              <a:rPr lang="en-US" sz="2000">
                <a:solidFill>
                  <a:schemeClr val="tx2">
                    <a:lumMod val="50000"/>
                  </a:schemeClr>
                </a:solidFill>
              </a:rPr>
              <a:t>Tenure</a:t>
            </a:r>
          </a:p>
          <a:p>
            <a:pPr marL="457200" indent="-457200">
              <a:lnSpc>
                <a:spcPct val="114000"/>
              </a:lnSpc>
              <a:buFont typeface="+mj-lt"/>
              <a:buAutoNum type="arabicPeriod" startAt="4"/>
            </a:pPr>
            <a:r>
              <a:rPr lang="en-US" sz="2000">
                <a:solidFill>
                  <a:schemeClr val="tx2">
                    <a:lumMod val="50000"/>
                  </a:schemeClr>
                </a:solidFill>
              </a:rPr>
              <a:t>Food Value Chains</a:t>
            </a:r>
          </a:p>
          <a:p>
            <a:pPr marL="342900" indent="-342900">
              <a:lnSpc>
                <a:spcPct val="114000"/>
              </a:lnSpc>
              <a:buFont typeface="Wingdings" panose="05000000000000000000" pitchFamily="2" charset="2"/>
              <a:buChar char="§"/>
            </a:pPr>
            <a:endParaRPr lang="en-US">
              <a:solidFill>
                <a:schemeClr val="tx2">
                  <a:lumMod val="50000"/>
                </a:schemeClr>
              </a:solidFill>
              <a:highlight>
                <a:srgbClr val="CAE8E4"/>
              </a:highlight>
            </a:endParaRPr>
          </a:p>
        </p:txBody>
      </p:sp>
      <p:sp>
        <p:nvSpPr>
          <p:cNvPr id="10" name="TextBox 9">
            <a:extLst>
              <a:ext uri="{FF2B5EF4-FFF2-40B4-BE49-F238E27FC236}">
                <a16:creationId xmlns:a16="http://schemas.microsoft.com/office/drawing/2014/main" id="{9ED210EE-86BC-1946-3871-5F2B414D6040}"/>
              </a:ext>
            </a:extLst>
          </p:cNvPr>
          <p:cNvSpPr txBox="1"/>
          <p:nvPr/>
        </p:nvSpPr>
        <p:spPr>
          <a:xfrm>
            <a:off x="685800" y="5021974"/>
            <a:ext cx="5594684" cy="1539921"/>
          </a:xfrm>
          <a:prstGeom prst="rect">
            <a:avLst/>
          </a:prstGeom>
          <a:noFill/>
          <a:ln>
            <a:noFill/>
          </a:ln>
        </p:spPr>
        <p:txBody>
          <a:bodyPr vert="horz" wrap="square" lIns="91440" tIns="45720" rIns="91440" bIns="45720" rtlCol="0" anchor="ctr">
            <a:noAutofit/>
          </a:bodyPr>
          <a:lstStyle/>
          <a:p>
            <a:r>
              <a:rPr lang="en-US" sz="2400" b="1">
                <a:solidFill>
                  <a:schemeClr val="tx2">
                    <a:lumMod val="50000"/>
                  </a:schemeClr>
                </a:solidFill>
                <a:highlight>
                  <a:srgbClr val="CAE8E4"/>
                </a:highlight>
              </a:rPr>
              <a:t>III: Supporting Farmers</a:t>
            </a:r>
          </a:p>
          <a:p>
            <a:pPr marL="457200" indent="-457200">
              <a:lnSpc>
                <a:spcPct val="114000"/>
              </a:lnSpc>
              <a:buFont typeface="+mj-lt"/>
              <a:buAutoNum type="arabicPeriod" startAt="8"/>
            </a:pPr>
            <a:r>
              <a:rPr lang="en-US" sz="2000">
                <a:solidFill>
                  <a:schemeClr val="tx2">
                    <a:lumMod val="50000"/>
                  </a:schemeClr>
                </a:solidFill>
              </a:rPr>
              <a:t>Agricultural Extension Services</a:t>
            </a:r>
          </a:p>
          <a:p>
            <a:pPr marL="457200" indent="-457200">
              <a:lnSpc>
                <a:spcPct val="114000"/>
              </a:lnSpc>
              <a:buFont typeface="+mj-lt"/>
              <a:buAutoNum type="arabicPeriod" startAt="8"/>
            </a:pPr>
            <a:r>
              <a:rPr lang="en-US" sz="2000">
                <a:solidFill>
                  <a:schemeClr val="tx2">
                    <a:lumMod val="50000"/>
                  </a:schemeClr>
                </a:solidFill>
              </a:rPr>
              <a:t>Quality Seeds, Improved Varieties</a:t>
            </a:r>
          </a:p>
          <a:p>
            <a:pPr marL="457200" indent="-457200">
              <a:lnSpc>
                <a:spcPct val="114000"/>
              </a:lnSpc>
              <a:buFont typeface="+mj-lt"/>
              <a:buAutoNum type="arabicPeriod" startAt="8"/>
            </a:pPr>
            <a:r>
              <a:rPr lang="en-US" sz="2000">
                <a:solidFill>
                  <a:schemeClr val="tx2">
                    <a:lumMod val="50000"/>
                  </a:schemeClr>
                </a:solidFill>
              </a:rPr>
              <a:t>Insurance</a:t>
            </a:r>
          </a:p>
        </p:txBody>
      </p:sp>
      <p:sp>
        <p:nvSpPr>
          <p:cNvPr id="11" name="TextBox 10">
            <a:extLst>
              <a:ext uri="{FF2B5EF4-FFF2-40B4-BE49-F238E27FC236}">
                <a16:creationId xmlns:a16="http://schemas.microsoft.com/office/drawing/2014/main" id="{7CE3D340-45CF-9D4B-C2D0-4F29F2EE9BD2}"/>
              </a:ext>
            </a:extLst>
          </p:cNvPr>
          <p:cNvSpPr txBox="1"/>
          <p:nvPr/>
        </p:nvSpPr>
        <p:spPr>
          <a:xfrm>
            <a:off x="5578268" y="1151779"/>
            <a:ext cx="5594684" cy="2505577"/>
          </a:xfrm>
          <a:prstGeom prst="rect">
            <a:avLst/>
          </a:prstGeom>
          <a:noFill/>
          <a:ln>
            <a:noFill/>
          </a:ln>
        </p:spPr>
        <p:txBody>
          <a:bodyPr vert="horz" wrap="square" lIns="91440" tIns="45720" rIns="91440" bIns="45720" rtlCol="0" anchor="ctr">
            <a:noAutofit/>
          </a:bodyPr>
          <a:lstStyle/>
          <a:p>
            <a:r>
              <a:rPr lang="en-US" sz="2400" b="1">
                <a:solidFill>
                  <a:schemeClr val="tx2">
                    <a:lumMod val="50000"/>
                  </a:schemeClr>
                </a:solidFill>
                <a:highlight>
                  <a:srgbClr val="CAE8E4"/>
                </a:highlight>
              </a:rPr>
              <a:t>IV: Transforming Lives &amp; </a:t>
            </a:r>
            <a:endParaRPr lang="en-US">
              <a:solidFill>
                <a:schemeClr val="tx2">
                  <a:lumMod val="50000"/>
                </a:schemeClr>
              </a:solidFill>
            </a:endParaRPr>
          </a:p>
          <a:p>
            <a:r>
              <a:rPr lang="en-US" sz="2400" b="1">
                <a:solidFill>
                  <a:schemeClr val="tx2">
                    <a:lumMod val="50000"/>
                  </a:schemeClr>
                </a:solidFill>
                <a:highlight>
                  <a:srgbClr val="CAE8E4"/>
                </a:highlight>
              </a:rPr>
              <a:t>Livelihoods</a:t>
            </a:r>
            <a:endParaRPr lang="en-US">
              <a:solidFill>
                <a:schemeClr val="tx2">
                  <a:lumMod val="50000"/>
                </a:schemeClr>
              </a:solidFill>
            </a:endParaRPr>
          </a:p>
          <a:p>
            <a:pPr marL="457200" indent="-457200">
              <a:lnSpc>
                <a:spcPct val="114000"/>
              </a:lnSpc>
              <a:buFont typeface="+mj-lt"/>
              <a:buAutoNum type="arabicPeriod" startAt="11"/>
            </a:pPr>
            <a:r>
              <a:rPr lang="en-US" sz="2000">
                <a:solidFill>
                  <a:schemeClr val="tx2">
                    <a:lumMod val="50000"/>
                  </a:schemeClr>
                </a:solidFill>
              </a:rPr>
              <a:t>Social Protection</a:t>
            </a:r>
            <a:endParaRPr lang="en-US" sz="2000">
              <a:solidFill>
                <a:schemeClr val="tx2">
                  <a:lumMod val="50000"/>
                </a:schemeClr>
              </a:solidFill>
              <a:cs typeface="Arial"/>
            </a:endParaRPr>
          </a:p>
          <a:p>
            <a:pPr marL="457200" indent="-457200">
              <a:lnSpc>
                <a:spcPct val="114000"/>
              </a:lnSpc>
              <a:buFont typeface="+mj-lt"/>
              <a:buAutoNum type="arabicPeriod" startAt="11"/>
            </a:pPr>
            <a:r>
              <a:rPr lang="en-US" sz="2000">
                <a:solidFill>
                  <a:schemeClr val="tx2">
                    <a:lumMod val="50000"/>
                  </a:schemeClr>
                </a:solidFill>
              </a:rPr>
              <a:t>Nutrition &amp; Diets</a:t>
            </a:r>
            <a:endParaRPr lang="en-US" sz="2000">
              <a:solidFill>
                <a:schemeClr val="tx2">
                  <a:lumMod val="50000"/>
                </a:schemeClr>
              </a:solidFill>
              <a:cs typeface="Arial"/>
            </a:endParaRPr>
          </a:p>
          <a:p>
            <a:pPr marL="457200" indent="-457200">
              <a:lnSpc>
                <a:spcPct val="114000"/>
              </a:lnSpc>
              <a:buFont typeface="+mj-lt"/>
              <a:buAutoNum type="arabicPeriod" startAt="11"/>
            </a:pPr>
            <a:r>
              <a:rPr lang="en-US" sz="2000">
                <a:solidFill>
                  <a:schemeClr val="tx2">
                    <a:lumMod val="50000"/>
                  </a:schemeClr>
                </a:solidFill>
              </a:rPr>
              <a:t>Fragility &amp; Conflict</a:t>
            </a:r>
            <a:endParaRPr lang="en-US" sz="2000">
              <a:solidFill>
                <a:schemeClr val="tx2">
                  <a:lumMod val="50000"/>
                </a:schemeClr>
              </a:solidFill>
              <a:cs typeface="Arial"/>
            </a:endParaRPr>
          </a:p>
          <a:p>
            <a:pPr marL="457200" indent="-457200">
              <a:lnSpc>
                <a:spcPct val="114000"/>
              </a:lnSpc>
              <a:buFont typeface="+mj-lt"/>
              <a:buAutoNum type="arabicPeriod" startAt="11"/>
            </a:pPr>
            <a:r>
              <a:rPr lang="en-US" sz="2000">
                <a:solidFill>
                  <a:schemeClr val="tx2">
                    <a:lumMod val="50000"/>
                  </a:schemeClr>
                </a:solidFill>
              </a:rPr>
              <a:t>Gender Research</a:t>
            </a:r>
            <a:endParaRPr lang="en-US" sz="2000">
              <a:solidFill>
                <a:schemeClr val="tx2">
                  <a:lumMod val="50000"/>
                </a:schemeClr>
              </a:solidFill>
              <a:cs typeface="Arial"/>
            </a:endParaRPr>
          </a:p>
          <a:p>
            <a:pPr marL="342900" indent="-342900">
              <a:buFont typeface="Wingdings" panose="05000000000000000000" pitchFamily="2" charset="2"/>
              <a:buChar char="§"/>
            </a:pPr>
            <a:endParaRPr lang="en-US">
              <a:solidFill>
                <a:schemeClr val="tx2">
                  <a:lumMod val="50000"/>
                </a:schemeClr>
              </a:solidFill>
              <a:highlight>
                <a:srgbClr val="CAE8E4"/>
              </a:highlight>
            </a:endParaRPr>
          </a:p>
        </p:txBody>
      </p:sp>
      <p:sp>
        <p:nvSpPr>
          <p:cNvPr id="12" name="TextBox 11">
            <a:extLst>
              <a:ext uri="{FF2B5EF4-FFF2-40B4-BE49-F238E27FC236}">
                <a16:creationId xmlns:a16="http://schemas.microsoft.com/office/drawing/2014/main" id="{26989C03-4010-679B-A4E6-2AF9AEA46CA7}"/>
              </a:ext>
            </a:extLst>
          </p:cNvPr>
          <p:cNvSpPr txBox="1"/>
          <p:nvPr/>
        </p:nvSpPr>
        <p:spPr>
          <a:xfrm>
            <a:off x="5578268" y="3200224"/>
            <a:ext cx="5594684" cy="2505577"/>
          </a:xfrm>
          <a:prstGeom prst="rect">
            <a:avLst/>
          </a:prstGeom>
          <a:noFill/>
          <a:ln>
            <a:noFill/>
          </a:ln>
        </p:spPr>
        <p:txBody>
          <a:bodyPr vert="horz" wrap="square" lIns="91440" tIns="45720" rIns="91440" bIns="45720" rtlCol="0" anchor="ctr">
            <a:noAutofit/>
          </a:bodyPr>
          <a:lstStyle/>
          <a:p>
            <a:pPr>
              <a:lnSpc>
                <a:spcPct val="114000"/>
              </a:lnSpc>
            </a:pPr>
            <a:r>
              <a:rPr lang="en-US" sz="2400" b="1">
                <a:solidFill>
                  <a:schemeClr val="tx2">
                    <a:lumMod val="50000"/>
                  </a:schemeClr>
                </a:solidFill>
                <a:highlight>
                  <a:srgbClr val="CAE8E4"/>
                </a:highlight>
              </a:rPr>
              <a:t>V: Effecting Change</a:t>
            </a:r>
          </a:p>
          <a:p>
            <a:pPr marL="457200" indent="-457200">
              <a:lnSpc>
                <a:spcPct val="114000"/>
              </a:lnSpc>
              <a:buFont typeface="+mj-lt"/>
              <a:buAutoNum type="arabicPeriod" startAt="15"/>
            </a:pPr>
            <a:r>
              <a:rPr lang="en-US" sz="2000">
                <a:solidFill>
                  <a:schemeClr val="tx2">
                    <a:lumMod val="50000"/>
                  </a:schemeClr>
                </a:solidFill>
              </a:rPr>
              <a:t>Political Economy &amp; Governance</a:t>
            </a:r>
          </a:p>
          <a:p>
            <a:pPr marL="457200" indent="-457200">
              <a:lnSpc>
                <a:spcPct val="114000"/>
              </a:lnSpc>
              <a:buFont typeface="+mj-lt"/>
              <a:buAutoNum type="arabicPeriod" startAt="15"/>
            </a:pPr>
            <a:r>
              <a:rPr lang="en-US" sz="2000">
                <a:solidFill>
                  <a:schemeClr val="tx2">
                    <a:lumMod val="50000"/>
                  </a:schemeClr>
                </a:solidFill>
              </a:rPr>
              <a:t>Agrifood Trade</a:t>
            </a:r>
          </a:p>
          <a:p>
            <a:pPr marL="457200" indent="-457200">
              <a:lnSpc>
                <a:spcPct val="114000"/>
              </a:lnSpc>
              <a:buFont typeface="+mj-lt"/>
              <a:buAutoNum type="arabicPeriod" startAt="15"/>
            </a:pPr>
            <a:r>
              <a:rPr lang="en-US" sz="2000">
                <a:solidFill>
                  <a:schemeClr val="tx2">
                    <a:lumMod val="50000"/>
                  </a:schemeClr>
                </a:solidFill>
              </a:rPr>
              <a:t>Agricultural Innovation Policies</a:t>
            </a:r>
          </a:p>
          <a:p>
            <a:pPr marL="457200" indent="-457200">
              <a:lnSpc>
                <a:spcPct val="114000"/>
              </a:lnSpc>
              <a:buFont typeface="+mj-lt"/>
              <a:buAutoNum type="arabicPeriod" startAt="15"/>
            </a:pPr>
            <a:r>
              <a:rPr lang="en-US" sz="2000">
                <a:solidFill>
                  <a:schemeClr val="tx2">
                    <a:lumMod val="50000"/>
                  </a:schemeClr>
                </a:solidFill>
              </a:rPr>
              <a:t>Financing</a:t>
            </a:r>
          </a:p>
          <a:p>
            <a:pPr marL="342900" indent="-342900">
              <a:lnSpc>
                <a:spcPct val="114000"/>
              </a:lnSpc>
              <a:buFont typeface="Wingdings" panose="05000000000000000000" pitchFamily="2" charset="2"/>
              <a:buChar char="§"/>
            </a:pPr>
            <a:endParaRPr lang="en-US">
              <a:solidFill>
                <a:schemeClr val="tx2">
                  <a:lumMod val="50000"/>
                </a:schemeClr>
              </a:solidFill>
              <a:highlight>
                <a:srgbClr val="CAE8E4"/>
              </a:highlight>
            </a:endParaRPr>
          </a:p>
        </p:txBody>
      </p:sp>
      <p:sp>
        <p:nvSpPr>
          <p:cNvPr id="14" name="TextBox 13">
            <a:extLst>
              <a:ext uri="{FF2B5EF4-FFF2-40B4-BE49-F238E27FC236}">
                <a16:creationId xmlns:a16="http://schemas.microsoft.com/office/drawing/2014/main" id="{40BB2C93-4A0B-B39C-23B7-38349F2967FC}"/>
              </a:ext>
            </a:extLst>
          </p:cNvPr>
          <p:cNvSpPr txBox="1"/>
          <p:nvPr/>
        </p:nvSpPr>
        <p:spPr>
          <a:xfrm>
            <a:off x="5578268" y="5311884"/>
            <a:ext cx="6096000" cy="1134093"/>
          </a:xfrm>
          <a:prstGeom prst="rect">
            <a:avLst/>
          </a:prstGeom>
          <a:noFill/>
          <a:ln>
            <a:noFill/>
          </a:ln>
        </p:spPr>
        <p:txBody>
          <a:bodyPr wrap="square">
            <a:spAutoFit/>
          </a:bodyPr>
          <a:lstStyle/>
          <a:p>
            <a:r>
              <a:rPr lang="en-US" sz="2400" b="1">
                <a:solidFill>
                  <a:schemeClr val="tx2">
                    <a:lumMod val="50000"/>
                  </a:schemeClr>
                </a:solidFill>
                <a:highlight>
                  <a:srgbClr val="CAE8E4"/>
                </a:highlight>
              </a:rPr>
              <a:t>VI: Regional Developments</a:t>
            </a:r>
          </a:p>
          <a:p>
            <a:pPr>
              <a:lnSpc>
                <a:spcPct val="114000"/>
              </a:lnSpc>
            </a:pPr>
            <a:r>
              <a:rPr lang="en-US" sz="2000">
                <a:solidFill>
                  <a:schemeClr val="tx2">
                    <a:lumMod val="50000"/>
                  </a:schemeClr>
                </a:solidFill>
              </a:rPr>
              <a:t>19-24. Africa, Central Asia, South Asia, East &amp; SE Asia, Middle East &amp; North Africa, Latin America</a:t>
            </a:r>
          </a:p>
        </p:txBody>
      </p:sp>
      <p:pic>
        <p:nvPicPr>
          <p:cNvPr id="4" name="Picture 3" descr="A cover of a book&#10;&#10;AI-generated content may be incorrect.">
            <a:extLst>
              <a:ext uri="{FF2B5EF4-FFF2-40B4-BE49-F238E27FC236}">
                <a16:creationId xmlns:a16="http://schemas.microsoft.com/office/drawing/2014/main" id="{C6CE4157-40DE-26B5-0609-52A3B0A39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5311" y="555625"/>
            <a:ext cx="1954308" cy="2876550"/>
          </a:xfrm>
          <a:prstGeom prst="rect">
            <a:avLst/>
          </a:prstGeom>
        </p:spPr>
      </p:pic>
    </p:spTree>
    <p:extLst>
      <p:ext uri="{BB962C8B-B14F-4D97-AF65-F5344CB8AC3E}">
        <p14:creationId xmlns:p14="http://schemas.microsoft.com/office/powerpoint/2010/main" val="4268564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24B9-CE5F-7FDE-73EF-FFC25DED3F25}"/>
              </a:ext>
            </a:extLst>
          </p:cNvPr>
          <p:cNvSpPr>
            <a:spLocks noGrp="1"/>
          </p:cNvSpPr>
          <p:nvPr>
            <p:ph type="title"/>
          </p:nvPr>
        </p:nvSpPr>
        <p:spPr>
          <a:xfrm>
            <a:off x="295275" y="447434"/>
            <a:ext cx="10817352" cy="685800"/>
          </a:xfrm>
        </p:spPr>
        <p:txBody>
          <a:bodyPr>
            <a:normAutofit fontScale="90000"/>
          </a:bodyPr>
          <a:lstStyle/>
          <a:p>
            <a:r>
              <a:rPr lang="en-US" sz="3200" dirty="0">
                <a:cs typeface="Arial"/>
              </a:rPr>
              <a:t>1975-2015: Unprecedented progress in reducing hunger and poverty while population ~ doubled (3.7 to 7.3 bn)</a:t>
            </a:r>
            <a:endParaRPr lang="en-US" dirty="0">
              <a:cs typeface="Arial"/>
            </a:endParaRPr>
          </a:p>
        </p:txBody>
      </p:sp>
      <p:sp>
        <p:nvSpPr>
          <p:cNvPr id="8" name="TextBox 7">
            <a:extLst>
              <a:ext uri="{FF2B5EF4-FFF2-40B4-BE49-F238E27FC236}">
                <a16:creationId xmlns:a16="http://schemas.microsoft.com/office/drawing/2014/main" id="{3C463D98-20EE-988E-63D7-BC4DDF1EA82C}"/>
              </a:ext>
            </a:extLst>
          </p:cNvPr>
          <p:cNvSpPr txBox="1"/>
          <p:nvPr/>
        </p:nvSpPr>
        <p:spPr>
          <a:xfrm>
            <a:off x="125936" y="5857522"/>
            <a:ext cx="985028" cy="246221"/>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000">
                <a:solidFill>
                  <a:schemeClr val="tx2">
                    <a:lumMod val="50000"/>
                  </a:schemeClr>
                </a:solidFill>
                <a:cs typeface="Arial"/>
              </a:rPr>
              <a:t>Data: FAO</a:t>
            </a:r>
            <a:endParaRPr lang="en-US" sz="1000">
              <a:solidFill>
                <a:schemeClr val="tx2">
                  <a:lumMod val="50000"/>
                </a:schemeClr>
              </a:solidFill>
            </a:endParaRPr>
          </a:p>
        </p:txBody>
      </p:sp>
      <p:pic>
        <p:nvPicPr>
          <p:cNvPr id="4" name="Picture 3" descr="A graph with a line going up&#10;&#10;AI-generated content may be incorrect.">
            <a:extLst>
              <a:ext uri="{FF2B5EF4-FFF2-40B4-BE49-F238E27FC236}">
                <a16:creationId xmlns:a16="http://schemas.microsoft.com/office/drawing/2014/main" id="{72191EE0-E64B-C05C-FA8E-CDE65F61D526}"/>
              </a:ext>
            </a:extLst>
          </p:cNvPr>
          <p:cNvPicPr>
            <a:picLocks noChangeAspect="1"/>
          </p:cNvPicPr>
          <p:nvPr/>
        </p:nvPicPr>
        <p:blipFill>
          <a:blip r:embed="rId2"/>
          <a:stretch>
            <a:fillRect/>
          </a:stretch>
        </p:blipFill>
        <p:spPr>
          <a:xfrm>
            <a:off x="123825" y="1966913"/>
            <a:ext cx="5857875" cy="3886200"/>
          </a:xfrm>
          <a:prstGeom prst="rect">
            <a:avLst/>
          </a:prstGeom>
        </p:spPr>
      </p:pic>
      <p:grpSp>
        <p:nvGrpSpPr>
          <p:cNvPr id="3" name="Group 2">
            <a:extLst>
              <a:ext uri="{FF2B5EF4-FFF2-40B4-BE49-F238E27FC236}">
                <a16:creationId xmlns:a16="http://schemas.microsoft.com/office/drawing/2014/main" id="{D4102D92-4734-0471-C55C-49A2BFBFBFCF}"/>
              </a:ext>
            </a:extLst>
          </p:cNvPr>
          <p:cNvGrpSpPr/>
          <p:nvPr/>
        </p:nvGrpSpPr>
        <p:grpSpPr>
          <a:xfrm>
            <a:off x="6051571" y="1262538"/>
            <a:ext cx="6187267" cy="5425538"/>
            <a:chOff x="6051571" y="1133234"/>
            <a:chExt cx="6187267" cy="5425538"/>
          </a:xfrm>
        </p:grpSpPr>
        <p:sp>
          <p:nvSpPr>
            <p:cNvPr id="7" name="TextBox 6">
              <a:extLst>
                <a:ext uri="{FF2B5EF4-FFF2-40B4-BE49-F238E27FC236}">
                  <a16:creationId xmlns:a16="http://schemas.microsoft.com/office/drawing/2014/main" id="{AE1AC908-8B9D-D254-3DD9-D446F374E9BD}"/>
                </a:ext>
              </a:extLst>
            </p:cNvPr>
            <p:cNvSpPr txBox="1"/>
            <p:nvPr/>
          </p:nvSpPr>
          <p:spPr>
            <a:xfrm>
              <a:off x="8993210" y="6303026"/>
              <a:ext cx="3245628" cy="255746"/>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000">
                  <a:solidFill>
                    <a:schemeClr val="tx1">
                      <a:lumMod val="76000"/>
                      <a:lumOff val="24000"/>
                    </a:schemeClr>
                  </a:solidFill>
                  <a:cs typeface="Arial"/>
                </a:rPr>
                <a:t>Data: World Bank Poverty and Inequality Platform</a:t>
              </a:r>
            </a:p>
          </p:txBody>
        </p:sp>
        <p:pic>
          <p:nvPicPr>
            <p:cNvPr id="12" name="Picture 11" descr="A graph of population living in extreme poverty&#10;&#10;AI-generated content may be incorrect.">
              <a:extLst>
                <a:ext uri="{FF2B5EF4-FFF2-40B4-BE49-F238E27FC236}">
                  <a16:creationId xmlns:a16="http://schemas.microsoft.com/office/drawing/2014/main" id="{006F4F0C-7C5E-03FD-95A1-ECBC3F7974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571" y="1133234"/>
              <a:ext cx="6031252" cy="5162550"/>
            </a:xfrm>
            <a:prstGeom prst="rect">
              <a:avLst/>
            </a:prstGeom>
          </p:spPr>
        </p:pic>
      </p:grpSp>
    </p:spTree>
    <p:extLst>
      <p:ext uri="{BB962C8B-B14F-4D97-AF65-F5344CB8AC3E}">
        <p14:creationId xmlns:p14="http://schemas.microsoft.com/office/powerpoint/2010/main" val="233072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D4-B2C8-89E4-EF93-98B16FF7409A}"/>
              </a:ext>
            </a:extLst>
          </p:cNvPr>
          <p:cNvSpPr>
            <a:spLocks noGrp="1"/>
          </p:cNvSpPr>
          <p:nvPr>
            <p:ph type="title"/>
          </p:nvPr>
        </p:nvSpPr>
        <p:spPr>
          <a:xfrm>
            <a:off x="685800" y="709362"/>
            <a:ext cx="10817352" cy="914400"/>
          </a:xfrm>
        </p:spPr>
        <p:txBody>
          <a:bodyPr vert="horz" lIns="0" tIns="0" rIns="0" bIns="0" rtlCol="0" anchor="ctr" anchorCtr="0">
            <a:noAutofit/>
          </a:bodyPr>
          <a:lstStyle/>
          <a:p>
            <a:r>
              <a:rPr lang="en-US">
                <a:cs typeface="Arial"/>
              </a:rPr>
              <a:t>The past decade: </a:t>
            </a:r>
            <a:br>
              <a:rPr lang="en-US"/>
            </a:br>
            <a:r>
              <a:rPr lang="en-US">
                <a:cs typeface="Arial"/>
              </a:rPr>
              <a:t>Stagnation and reversal in hunger and poverty</a:t>
            </a:r>
            <a:r>
              <a:rPr lang="en-US">
                <a:solidFill>
                  <a:srgbClr val="FF0000"/>
                </a:solidFill>
                <a:cs typeface="Arial"/>
              </a:rPr>
              <a:t> </a:t>
            </a:r>
            <a:endParaRPr lang="en-US">
              <a:cs typeface="Arial"/>
            </a:endParaRPr>
          </a:p>
        </p:txBody>
      </p:sp>
      <p:sp>
        <p:nvSpPr>
          <p:cNvPr id="11" name="TextBox 6">
            <a:extLst>
              <a:ext uri="{FF2B5EF4-FFF2-40B4-BE49-F238E27FC236}">
                <a16:creationId xmlns:a16="http://schemas.microsoft.com/office/drawing/2014/main" id="{BFDB360A-F200-2410-45CB-94EDB610ADA6}"/>
              </a:ext>
            </a:extLst>
          </p:cNvPr>
          <p:cNvSpPr txBox="1"/>
          <p:nvPr/>
        </p:nvSpPr>
        <p:spPr>
          <a:xfrm>
            <a:off x="10865463" y="6153723"/>
            <a:ext cx="940254" cy="276999"/>
          </a:xfrm>
          <a:prstGeom prst="rect">
            <a:avLst/>
          </a:prstGeom>
          <a:noFill/>
          <a:ln>
            <a:no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65000"/>
                    <a:lumOff val="35000"/>
                  </a:schemeClr>
                </a:solidFill>
                <a:cs typeface="Arial"/>
              </a:rPr>
              <a:t>Data: FAO</a:t>
            </a:r>
          </a:p>
        </p:txBody>
      </p:sp>
      <p:sp>
        <p:nvSpPr>
          <p:cNvPr id="73" name="Title 1">
            <a:extLst>
              <a:ext uri="{FF2B5EF4-FFF2-40B4-BE49-F238E27FC236}">
                <a16:creationId xmlns:a16="http://schemas.microsoft.com/office/drawing/2014/main" id="{2EB18489-A879-B5DE-9862-0A9C5FBA5ABF}"/>
              </a:ext>
            </a:extLst>
          </p:cNvPr>
          <p:cNvSpPr txBox="1">
            <a:spLocks/>
          </p:cNvSpPr>
          <p:nvPr/>
        </p:nvSpPr>
        <p:spPr>
          <a:xfrm>
            <a:off x="66310" y="1820520"/>
            <a:ext cx="5600507" cy="1061590"/>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a:lstStyle>
          <a:p>
            <a:pPr algn="ctr"/>
            <a:r>
              <a:rPr lang="en-US" sz="1600">
                <a:solidFill>
                  <a:schemeClr val="tx1">
                    <a:lumMod val="76000"/>
                    <a:lumOff val="24000"/>
                  </a:schemeClr>
                </a:solidFill>
                <a:latin typeface="Arial"/>
                <a:ea typeface="Lato Black"/>
                <a:cs typeface="Lato Black"/>
              </a:rPr>
              <a:t>Acute</a:t>
            </a:r>
            <a:r>
              <a:rPr lang="en-US" sz="1600" spc="-60">
                <a:solidFill>
                  <a:schemeClr val="tx1">
                    <a:lumMod val="76000"/>
                    <a:lumOff val="24000"/>
                  </a:schemeClr>
                </a:solidFill>
                <a:latin typeface="Arial"/>
                <a:ea typeface="Lato Black"/>
                <a:cs typeface="Lato Black"/>
              </a:rPr>
              <a:t> </a:t>
            </a:r>
            <a:r>
              <a:rPr lang="en-US" sz="1600">
                <a:solidFill>
                  <a:schemeClr val="tx1">
                    <a:lumMod val="76000"/>
                    <a:lumOff val="24000"/>
                  </a:schemeClr>
                </a:solidFill>
                <a:latin typeface="Arial"/>
                <a:ea typeface="Lato Black"/>
                <a:cs typeface="Lato Black"/>
              </a:rPr>
              <a:t>food</a:t>
            </a:r>
            <a:r>
              <a:rPr lang="en-US" sz="1600" spc="-75">
                <a:solidFill>
                  <a:schemeClr val="tx1">
                    <a:lumMod val="76000"/>
                    <a:lumOff val="24000"/>
                  </a:schemeClr>
                </a:solidFill>
                <a:latin typeface="Arial"/>
                <a:ea typeface="Lato Black"/>
                <a:cs typeface="Lato Black"/>
              </a:rPr>
              <a:t> </a:t>
            </a:r>
            <a:r>
              <a:rPr lang="en-US" sz="1600">
                <a:solidFill>
                  <a:schemeClr val="tx1">
                    <a:lumMod val="76000"/>
                    <a:lumOff val="24000"/>
                  </a:schemeClr>
                </a:solidFill>
                <a:latin typeface="Arial"/>
                <a:ea typeface="Lato Black"/>
                <a:cs typeface="Lato Black"/>
              </a:rPr>
              <a:t>insecurity</a:t>
            </a:r>
            <a:r>
              <a:rPr lang="en-US" sz="1600" spc="-55">
                <a:solidFill>
                  <a:schemeClr val="tx1">
                    <a:lumMod val="76000"/>
                    <a:lumOff val="24000"/>
                  </a:schemeClr>
                </a:solidFill>
                <a:latin typeface="Arial"/>
                <a:ea typeface="Lato Black"/>
                <a:cs typeface="Lato Black"/>
              </a:rPr>
              <a:t> has almost tripled since 2016</a:t>
            </a:r>
            <a:endParaRPr lang="en-US" sz="1600">
              <a:solidFill>
                <a:schemeClr val="tx1">
                  <a:lumMod val="76000"/>
                  <a:lumOff val="24000"/>
                </a:schemeClr>
              </a:solidFill>
              <a:latin typeface="Arial"/>
              <a:ea typeface="Lato Black"/>
              <a:cs typeface="Lato Black"/>
            </a:endParaRPr>
          </a:p>
        </p:txBody>
      </p:sp>
      <p:pic>
        <p:nvPicPr>
          <p:cNvPr id="4" name="Picture 3" descr="A graph of the number of countries/regions&#10;&#10;AI-generated content may be incorrect.">
            <a:extLst>
              <a:ext uri="{FF2B5EF4-FFF2-40B4-BE49-F238E27FC236}">
                <a16:creationId xmlns:a16="http://schemas.microsoft.com/office/drawing/2014/main" id="{C2F3965A-B4D7-FA27-48E5-16FB8B9E8BD1}"/>
              </a:ext>
            </a:extLst>
          </p:cNvPr>
          <p:cNvPicPr>
            <a:picLocks noChangeAspect="1"/>
          </p:cNvPicPr>
          <p:nvPr/>
        </p:nvPicPr>
        <p:blipFill>
          <a:blip r:embed="rId3" cstate="screen">
            <a:extLst>
              <a:ext uri="{28A0092B-C50C-407E-A947-70E740481C1C}">
                <a14:useLocalDpi xmlns:a14="http://schemas.microsoft.com/office/drawing/2010/main"/>
              </a:ext>
            </a:extLst>
          </a:blip>
          <a:srcRect l="6877" r="2238" b="13494"/>
          <a:stretch>
            <a:fillRect/>
          </a:stretch>
        </p:blipFill>
        <p:spPr>
          <a:xfrm>
            <a:off x="63018" y="2622256"/>
            <a:ext cx="6082479" cy="2880158"/>
          </a:xfrm>
          <a:prstGeom prst="rect">
            <a:avLst/>
          </a:prstGeom>
        </p:spPr>
      </p:pic>
      <p:pic>
        <p:nvPicPr>
          <p:cNvPr id="5" name="Picture 4" descr="A graph of the number of countries/regions&#10;&#10;AI-generated content may be incorrect.">
            <a:extLst>
              <a:ext uri="{FF2B5EF4-FFF2-40B4-BE49-F238E27FC236}">
                <a16:creationId xmlns:a16="http://schemas.microsoft.com/office/drawing/2014/main" id="{D28FD68E-2A74-02D1-79A4-A551C08643E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9192" y="5561386"/>
            <a:ext cx="5416384" cy="290141"/>
          </a:xfrm>
          <a:prstGeom prst="rect">
            <a:avLst/>
          </a:prstGeom>
        </p:spPr>
      </p:pic>
      <p:sp>
        <p:nvSpPr>
          <p:cNvPr id="8" name="TextBox 6">
            <a:extLst>
              <a:ext uri="{FF2B5EF4-FFF2-40B4-BE49-F238E27FC236}">
                <a16:creationId xmlns:a16="http://schemas.microsoft.com/office/drawing/2014/main" id="{FCADD70C-05DF-19A1-C35C-A2B21E9D5411}"/>
              </a:ext>
            </a:extLst>
          </p:cNvPr>
          <p:cNvSpPr txBox="1"/>
          <p:nvPr/>
        </p:nvSpPr>
        <p:spPr>
          <a:xfrm>
            <a:off x="2969161" y="5855687"/>
            <a:ext cx="3162754" cy="276999"/>
          </a:xfrm>
          <a:prstGeom prst="rect">
            <a:avLst/>
          </a:prstGeom>
          <a:noFill/>
          <a:ln>
            <a:no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65000"/>
                    <a:lumOff val="35000"/>
                  </a:schemeClr>
                </a:solidFill>
                <a:cs typeface="Arial"/>
              </a:rPr>
              <a:t>Credit: Global Report on Food Crises 2025</a:t>
            </a:r>
          </a:p>
        </p:txBody>
      </p:sp>
      <p:pic>
        <p:nvPicPr>
          <p:cNvPr id="10" name="Picture 9" descr="A graph of different colored lines&#10;&#10;AI-generated content may be incorrect.">
            <a:extLst>
              <a:ext uri="{FF2B5EF4-FFF2-40B4-BE49-F238E27FC236}">
                <a16:creationId xmlns:a16="http://schemas.microsoft.com/office/drawing/2014/main" id="{01C0BE3B-8102-4F34-D49E-F525D5F26FE7}"/>
              </a:ext>
            </a:extLst>
          </p:cNvPr>
          <p:cNvPicPr>
            <a:picLocks noChangeAspect="1"/>
          </p:cNvPicPr>
          <p:nvPr/>
        </p:nvPicPr>
        <p:blipFill>
          <a:blip r:embed="rId5" cstate="screen">
            <a:extLst>
              <a:ext uri="{28A0092B-C50C-407E-A947-70E740481C1C}">
                <a14:useLocalDpi xmlns:a14="http://schemas.microsoft.com/office/drawing/2010/main"/>
              </a:ext>
            </a:extLst>
          </a:blip>
          <a:srcRect l="143" t="74" r="157" b="6691"/>
          <a:stretch>
            <a:fillRect/>
          </a:stretch>
        </p:blipFill>
        <p:spPr>
          <a:xfrm>
            <a:off x="5988130" y="1713387"/>
            <a:ext cx="5972227" cy="4442392"/>
          </a:xfrm>
          <a:prstGeom prst="rect">
            <a:avLst/>
          </a:prstGeom>
        </p:spPr>
      </p:pic>
    </p:spTree>
    <p:extLst>
      <p:ext uri="{BB962C8B-B14F-4D97-AF65-F5344CB8AC3E}">
        <p14:creationId xmlns:p14="http://schemas.microsoft.com/office/powerpoint/2010/main" val="257070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68FA9C9-1E95-EF04-4B3B-C987EA865BC1}"/>
              </a:ext>
            </a:extLst>
          </p:cNvPr>
          <p:cNvSpPr/>
          <p:nvPr/>
        </p:nvSpPr>
        <p:spPr>
          <a:xfrm>
            <a:off x="190334" y="4671236"/>
            <a:ext cx="3524999" cy="148927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82037-0605-38C4-00EC-B962C36BF06D}"/>
              </a:ext>
            </a:extLst>
          </p:cNvPr>
          <p:cNvSpPr>
            <a:spLocks noGrp="1"/>
          </p:cNvSpPr>
          <p:nvPr>
            <p:ph type="title"/>
          </p:nvPr>
        </p:nvSpPr>
        <p:spPr>
          <a:xfrm>
            <a:off x="685800" y="685800"/>
            <a:ext cx="10817352" cy="699247"/>
          </a:xfrm>
        </p:spPr>
        <p:txBody>
          <a:bodyPr>
            <a:normAutofit/>
          </a:bodyPr>
          <a:lstStyle/>
          <a:p>
            <a:r>
              <a:rPr lang="en-US">
                <a:cs typeface="Arial"/>
              </a:rPr>
              <a:t>Mixed progress on nutrition and health</a:t>
            </a:r>
            <a:r>
              <a:rPr lang="en-US" sz="3600">
                <a:cs typeface="Arial"/>
              </a:rPr>
              <a:t> </a:t>
            </a:r>
            <a:endParaRPr lang="en-US">
              <a:cs typeface="Arial"/>
            </a:endParaRPr>
          </a:p>
        </p:txBody>
      </p:sp>
      <p:sp>
        <p:nvSpPr>
          <p:cNvPr id="12" name="TextBox 11">
            <a:extLst>
              <a:ext uri="{FF2B5EF4-FFF2-40B4-BE49-F238E27FC236}">
                <a16:creationId xmlns:a16="http://schemas.microsoft.com/office/drawing/2014/main" id="{5FE5EA03-4871-6739-90AE-C3C810DC5E12}"/>
              </a:ext>
            </a:extLst>
          </p:cNvPr>
          <p:cNvSpPr txBox="1"/>
          <p:nvPr/>
        </p:nvSpPr>
        <p:spPr>
          <a:xfrm>
            <a:off x="10937668" y="5873833"/>
            <a:ext cx="1141041" cy="167070"/>
          </a:xfrm>
          <a:prstGeom prst="rect">
            <a:avLst/>
          </a:prstGeom>
          <a:noFill/>
          <a:ln>
            <a:noFill/>
          </a:ln>
        </p:spPr>
        <p:txBody>
          <a:bodyPr vert="horz" wrap="square" lIns="91440" tIns="45720" rIns="91440" bIns="45720" rtlCol="0" anchor="ctr">
            <a:noAutofit/>
          </a:bodyPr>
          <a:lstStyle/>
          <a:p>
            <a:r>
              <a:rPr lang="en-US" sz="1200">
                <a:cs typeface="Times New Roman" panose="02020603050405020304" pitchFamily="18" charset="0"/>
              </a:rPr>
              <a:t>Data: WHO</a:t>
            </a:r>
          </a:p>
        </p:txBody>
      </p:sp>
      <p:grpSp>
        <p:nvGrpSpPr>
          <p:cNvPr id="22" name="Group 7">
            <a:extLst>
              <a:ext uri="{FF2B5EF4-FFF2-40B4-BE49-F238E27FC236}">
                <a16:creationId xmlns:a16="http://schemas.microsoft.com/office/drawing/2014/main" id="{41F35C43-94C2-C8FC-14C1-8795B85C58C9}"/>
              </a:ext>
            </a:extLst>
          </p:cNvPr>
          <p:cNvGrpSpPr/>
          <p:nvPr/>
        </p:nvGrpSpPr>
        <p:grpSpPr>
          <a:xfrm>
            <a:off x="1494824" y="4783312"/>
            <a:ext cx="2080031" cy="538058"/>
            <a:chOff x="7865" y="0"/>
            <a:chExt cx="4388659" cy="1399966"/>
          </a:xfrm>
        </p:grpSpPr>
        <p:grpSp>
          <p:nvGrpSpPr>
            <p:cNvPr id="19" name="Group 8">
              <a:extLst>
                <a:ext uri="{FF2B5EF4-FFF2-40B4-BE49-F238E27FC236}">
                  <a16:creationId xmlns:a16="http://schemas.microsoft.com/office/drawing/2014/main" id="{C35D782F-2365-6BAB-6CE6-B224C017560C}"/>
                </a:ext>
              </a:extLst>
            </p:cNvPr>
            <p:cNvGrpSpPr>
              <a:grpSpLocks noChangeAspect="1"/>
            </p:cNvGrpSpPr>
            <p:nvPr/>
          </p:nvGrpSpPr>
          <p:grpSpPr>
            <a:xfrm>
              <a:off x="7865" y="0"/>
              <a:ext cx="4388659" cy="1399966"/>
              <a:chOff x="12700" y="0"/>
              <a:chExt cx="7086600" cy="2260600"/>
            </a:xfrm>
          </p:grpSpPr>
          <p:sp>
            <p:nvSpPr>
              <p:cNvPr id="20" name="Freeform 9">
                <a:extLst>
                  <a:ext uri="{FF2B5EF4-FFF2-40B4-BE49-F238E27FC236}">
                    <a16:creationId xmlns:a16="http://schemas.microsoft.com/office/drawing/2014/main" id="{6E85636B-2465-BD1B-38BE-15DAA04AE6E0}"/>
                  </a:ext>
                </a:extLst>
              </p:cNvPr>
              <p:cNvSpPr/>
              <p:nvPr/>
            </p:nvSpPr>
            <p:spPr>
              <a:xfrm>
                <a:off x="12700" y="0"/>
                <a:ext cx="1244600" cy="2260600"/>
              </a:xfrm>
              <a:custGeom>
                <a:avLst/>
                <a:gdLst/>
                <a:ahLst/>
                <a:cxnLst/>
                <a:rect l="l" t="t" r="r" b="b"/>
                <a:pathLst>
                  <a:path w="1244600" h="2260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path>
                </a:pathLst>
              </a:custGeom>
              <a:solidFill>
                <a:srgbClr val="002060"/>
              </a:solidFill>
              <a:ln>
                <a:solidFill>
                  <a:schemeClr val="tx2"/>
                </a:solidFill>
              </a:ln>
            </p:spPr>
            <p:txBody>
              <a:bodyPr lIns="91440" tIns="45720" rIns="91440" bIns="45720" anchor="t"/>
              <a:lstStyle/>
              <a:p>
                <a:endParaRPr lang="en-US" sz="933">
                  <a:solidFill>
                    <a:srgbClr val="1C3D74"/>
                  </a:solidFill>
                </a:endParaRPr>
              </a:p>
            </p:txBody>
          </p:sp>
          <p:sp>
            <p:nvSpPr>
              <p:cNvPr id="21" name="Freeform 10">
                <a:extLst>
                  <a:ext uri="{FF2B5EF4-FFF2-40B4-BE49-F238E27FC236}">
                    <a16:creationId xmlns:a16="http://schemas.microsoft.com/office/drawing/2014/main" id="{3D05D6C8-16AA-8D4D-CEA1-254748B4AD0A}"/>
                  </a:ext>
                </a:extLst>
              </p:cNvPr>
              <p:cNvSpPr/>
              <p:nvPr/>
            </p:nvSpPr>
            <p:spPr>
              <a:xfrm>
                <a:off x="1473200" y="0"/>
                <a:ext cx="5626100" cy="2260600"/>
              </a:xfrm>
              <a:custGeom>
                <a:avLst/>
                <a:gdLst/>
                <a:ahLst/>
                <a:cxnLst/>
                <a:rect l="l" t="t" r="r" b="b"/>
                <a:pathLst>
                  <a:path w="5626100" h="2260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moveTo>
                      <a:pt x="2082800" y="0"/>
                    </a:moveTo>
                    <a:cubicBezTo>
                      <a:pt x="1968500" y="0"/>
                      <a:pt x="1866900" y="88900"/>
                      <a:pt x="1866900" y="215900"/>
                    </a:cubicBezTo>
                    <a:lnTo>
                      <a:pt x="1866900" y="279400"/>
                    </a:lnTo>
                    <a:cubicBezTo>
                      <a:pt x="1866900" y="393700"/>
                      <a:pt x="1968500" y="495300"/>
                      <a:pt x="2082800" y="495300"/>
                    </a:cubicBezTo>
                    <a:cubicBezTo>
                      <a:pt x="2197100" y="495300"/>
                      <a:pt x="2298700" y="393700"/>
                      <a:pt x="2298700" y="279400"/>
                    </a:cubicBezTo>
                    <a:lnTo>
                      <a:pt x="2298700" y="215900"/>
                    </a:lnTo>
                    <a:cubicBezTo>
                      <a:pt x="2298700" y="88900"/>
                      <a:pt x="2197100" y="0"/>
                      <a:pt x="2082800" y="0"/>
                    </a:cubicBezTo>
                    <a:close/>
                    <a:moveTo>
                      <a:pt x="1866900" y="965200"/>
                    </a:moveTo>
                    <a:cubicBezTo>
                      <a:pt x="1866900" y="965200"/>
                      <a:pt x="1854200" y="952500"/>
                      <a:pt x="1854200" y="965200"/>
                    </a:cubicBezTo>
                    <a:lnTo>
                      <a:pt x="1701800" y="1320800"/>
                    </a:lnTo>
                    <a:cubicBezTo>
                      <a:pt x="1676400" y="1371600"/>
                      <a:pt x="1625600" y="1409700"/>
                      <a:pt x="1562100" y="1409700"/>
                    </a:cubicBezTo>
                    <a:lnTo>
                      <a:pt x="1498600" y="1409700"/>
                    </a:lnTo>
                    <a:cubicBezTo>
                      <a:pt x="1485900" y="1409700"/>
                      <a:pt x="1473200" y="1409700"/>
                      <a:pt x="1473200" y="1397000"/>
                    </a:cubicBezTo>
                    <a:cubicBezTo>
                      <a:pt x="1460500" y="1384300"/>
                      <a:pt x="1460500" y="1371600"/>
                      <a:pt x="1473200" y="1358900"/>
                    </a:cubicBezTo>
                    <a:lnTo>
                      <a:pt x="1663700" y="914400"/>
                    </a:lnTo>
                    <a:lnTo>
                      <a:pt x="1727200" y="736600"/>
                    </a:lnTo>
                    <a:cubicBezTo>
                      <a:pt x="1778000" y="635000"/>
                      <a:pt x="1879600" y="558800"/>
                      <a:pt x="1993900" y="558800"/>
                    </a:cubicBezTo>
                    <a:lnTo>
                      <a:pt x="2171700" y="558800"/>
                    </a:lnTo>
                    <a:cubicBezTo>
                      <a:pt x="2286000" y="558800"/>
                      <a:pt x="2387600" y="635000"/>
                      <a:pt x="2438400" y="736600"/>
                    </a:cubicBezTo>
                    <a:lnTo>
                      <a:pt x="2501900" y="914400"/>
                    </a:lnTo>
                    <a:lnTo>
                      <a:pt x="2692400" y="1358900"/>
                    </a:lnTo>
                    <a:cubicBezTo>
                      <a:pt x="2705100" y="1371600"/>
                      <a:pt x="2705100" y="1384300"/>
                      <a:pt x="2692400" y="1397000"/>
                    </a:cubicBezTo>
                    <a:cubicBezTo>
                      <a:pt x="2692400" y="1409700"/>
                      <a:pt x="2679700" y="1409700"/>
                      <a:pt x="2667000" y="1409700"/>
                    </a:cubicBezTo>
                    <a:lnTo>
                      <a:pt x="2603500" y="1409700"/>
                    </a:lnTo>
                    <a:cubicBezTo>
                      <a:pt x="2540000" y="1409700"/>
                      <a:pt x="2489200" y="1371600"/>
                      <a:pt x="2463800" y="1320800"/>
                    </a:cubicBezTo>
                    <a:lnTo>
                      <a:pt x="2311400" y="965200"/>
                    </a:lnTo>
                    <a:cubicBezTo>
                      <a:pt x="2311400" y="952500"/>
                      <a:pt x="2298700" y="965200"/>
                      <a:pt x="2298700" y="965200"/>
                    </a:cubicBezTo>
                    <a:lnTo>
                      <a:pt x="2362200" y="1409700"/>
                    </a:lnTo>
                    <a:lnTo>
                      <a:pt x="2438400" y="2222500"/>
                    </a:lnTo>
                    <a:cubicBezTo>
                      <a:pt x="2438400" y="2235200"/>
                      <a:pt x="2425700" y="2235200"/>
                      <a:pt x="2425700" y="2247900"/>
                    </a:cubicBezTo>
                    <a:cubicBezTo>
                      <a:pt x="2413000" y="2247900"/>
                      <a:pt x="2413000" y="2260600"/>
                      <a:pt x="2400300" y="2260600"/>
                    </a:cubicBezTo>
                    <a:lnTo>
                      <a:pt x="2349500" y="2260600"/>
                    </a:lnTo>
                    <a:cubicBezTo>
                      <a:pt x="2273300" y="2260600"/>
                      <a:pt x="2209800" y="2209800"/>
                      <a:pt x="2209800" y="2133600"/>
                    </a:cubicBezTo>
                    <a:lnTo>
                      <a:pt x="2095500" y="1447800"/>
                    </a:lnTo>
                    <a:cubicBezTo>
                      <a:pt x="2082800" y="1447800"/>
                      <a:pt x="2082800" y="1447800"/>
                      <a:pt x="2070100" y="1447800"/>
                    </a:cubicBezTo>
                    <a:lnTo>
                      <a:pt x="1955800" y="2133600"/>
                    </a:lnTo>
                    <a:cubicBezTo>
                      <a:pt x="1955800" y="2209800"/>
                      <a:pt x="1892300" y="2260600"/>
                      <a:pt x="1816100" y="2260600"/>
                    </a:cubicBezTo>
                    <a:lnTo>
                      <a:pt x="1765300" y="2260600"/>
                    </a:lnTo>
                    <a:cubicBezTo>
                      <a:pt x="1752600" y="2260600"/>
                      <a:pt x="1752600" y="2247900"/>
                      <a:pt x="1739900" y="2247900"/>
                    </a:cubicBezTo>
                    <a:cubicBezTo>
                      <a:pt x="1739900" y="2235200"/>
                      <a:pt x="1727200" y="2235200"/>
                      <a:pt x="1727200" y="2222500"/>
                    </a:cubicBezTo>
                    <a:lnTo>
                      <a:pt x="1803400" y="1409700"/>
                    </a:lnTo>
                    <a:lnTo>
                      <a:pt x="1866900" y="965200"/>
                    </a:lnTo>
                    <a:close/>
                    <a:moveTo>
                      <a:pt x="3543300" y="0"/>
                    </a:moveTo>
                    <a:cubicBezTo>
                      <a:pt x="3429000" y="0"/>
                      <a:pt x="3327400" y="88900"/>
                      <a:pt x="3327400" y="215900"/>
                    </a:cubicBezTo>
                    <a:lnTo>
                      <a:pt x="3327400" y="279400"/>
                    </a:lnTo>
                    <a:cubicBezTo>
                      <a:pt x="3327400" y="393700"/>
                      <a:pt x="3429000" y="495300"/>
                      <a:pt x="3543300" y="495300"/>
                    </a:cubicBezTo>
                    <a:cubicBezTo>
                      <a:pt x="3657600" y="495300"/>
                      <a:pt x="3759200" y="393700"/>
                      <a:pt x="3759200" y="279400"/>
                    </a:cubicBezTo>
                    <a:lnTo>
                      <a:pt x="3759200" y="215900"/>
                    </a:lnTo>
                    <a:cubicBezTo>
                      <a:pt x="3759200" y="88900"/>
                      <a:pt x="3657600" y="0"/>
                      <a:pt x="3543300" y="0"/>
                    </a:cubicBezTo>
                    <a:close/>
                    <a:moveTo>
                      <a:pt x="3327400" y="965200"/>
                    </a:moveTo>
                    <a:cubicBezTo>
                      <a:pt x="3327400" y="965200"/>
                      <a:pt x="3314700" y="952500"/>
                      <a:pt x="3314700" y="965200"/>
                    </a:cubicBezTo>
                    <a:lnTo>
                      <a:pt x="3162300" y="1320800"/>
                    </a:lnTo>
                    <a:cubicBezTo>
                      <a:pt x="3136900" y="1371600"/>
                      <a:pt x="3086100" y="1409700"/>
                      <a:pt x="3022600" y="1409700"/>
                    </a:cubicBezTo>
                    <a:lnTo>
                      <a:pt x="2959100" y="1409700"/>
                    </a:lnTo>
                    <a:cubicBezTo>
                      <a:pt x="2946400" y="1409700"/>
                      <a:pt x="2933700" y="1409700"/>
                      <a:pt x="2933700" y="1397000"/>
                    </a:cubicBezTo>
                    <a:cubicBezTo>
                      <a:pt x="2921000" y="1384300"/>
                      <a:pt x="2921000" y="1371600"/>
                      <a:pt x="2933700" y="1358900"/>
                    </a:cubicBezTo>
                    <a:lnTo>
                      <a:pt x="3124200" y="914400"/>
                    </a:lnTo>
                    <a:lnTo>
                      <a:pt x="3187700" y="736600"/>
                    </a:lnTo>
                    <a:cubicBezTo>
                      <a:pt x="3238500" y="635000"/>
                      <a:pt x="3340100" y="558800"/>
                      <a:pt x="3454400" y="558800"/>
                    </a:cubicBezTo>
                    <a:lnTo>
                      <a:pt x="3632200" y="558800"/>
                    </a:lnTo>
                    <a:cubicBezTo>
                      <a:pt x="3746500" y="558800"/>
                      <a:pt x="3848100" y="635000"/>
                      <a:pt x="3898900" y="736600"/>
                    </a:cubicBezTo>
                    <a:lnTo>
                      <a:pt x="3962400" y="914400"/>
                    </a:lnTo>
                    <a:lnTo>
                      <a:pt x="4152900" y="1358900"/>
                    </a:lnTo>
                    <a:cubicBezTo>
                      <a:pt x="4165600" y="1371600"/>
                      <a:pt x="4165600" y="1384300"/>
                      <a:pt x="4152900" y="1397000"/>
                    </a:cubicBezTo>
                    <a:cubicBezTo>
                      <a:pt x="4152900" y="1409700"/>
                      <a:pt x="4140200" y="1409700"/>
                      <a:pt x="4127500" y="1409700"/>
                    </a:cubicBezTo>
                    <a:lnTo>
                      <a:pt x="4064000" y="1409700"/>
                    </a:lnTo>
                    <a:cubicBezTo>
                      <a:pt x="4000500" y="1409700"/>
                      <a:pt x="3949700" y="1371600"/>
                      <a:pt x="3924300" y="1320800"/>
                    </a:cubicBezTo>
                    <a:lnTo>
                      <a:pt x="3771900" y="965200"/>
                    </a:lnTo>
                    <a:cubicBezTo>
                      <a:pt x="3771900" y="952500"/>
                      <a:pt x="3759200" y="965200"/>
                      <a:pt x="3759200" y="965200"/>
                    </a:cubicBezTo>
                    <a:lnTo>
                      <a:pt x="3822700" y="1409700"/>
                    </a:lnTo>
                    <a:lnTo>
                      <a:pt x="3898900" y="2222500"/>
                    </a:lnTo>
                    <a:cubicBezTo>
                      <a:pt x="3898900" y="2235200"/>
                      <a:pt x="3886200" y="2235200"/>
                      <a:pt x="3886200" y="2247900"/>
                    </a:cubicBezTo>
                    <a:cubicBezTo>
                      <a:pt x="3873500" y="2247900"/>
                      <a:pt x="3873500" y="2260600"/>
                      <a:pt x="3860800" y="2260600"/>
                    </a:cubicBezTo>
                    <a:lnTo>
                      <a:pt x="3810000" y="2260600"/>
                    </a:lnTo>
                    <a:cubicBezTo>
                      <a:pt x="3733800" y="2260600"/>
                      <a:pt x="3670300" y="2209800"/>
                      <a:pt x="3670300" y="2133600"/>
                    </a:cubicBezTo>
                    <a:lnTo>
                      <a:pt x="3556000" y="1447800"/>
                    </a:lnTo>
                    <a:cubicBezTo>
                      <a:pt x="3543300" y="1447800"/>
                      <a:pt x="3543300" y="1447800"/>
                      <a:pt x="3530600" y="1447800"/>
                    </a:cubicBezTo>
                    <a:lnTo>
                      <a:pt x="3416300" y="2133600"/>
                    </a:lnTo>
                    <a:cubicBezTo>
                      <a:pt x="3416300" y="2209800"/>
                      <a:pt x="3352800" y="2260600"/>
                      <a:pt x="3276600" y="2260600"/>
                    </a:cubicBezTo>
                    <a:lnTo>
                      <a:pt x="3225800" y="2260600"/>
                    </a:lnTo>
                    <a:cubicBezTo>
                      <a:pt x="3213100" y="2260600"/>
                      <a:pt x="3213100" y="2247900"/>
                      <a:pt x="3200400" y="2247900"/>
                    </a:cubicBezTo>
                    <a:cubicBezTo>
                      <a:pt x="3200400" y="2235200"/>
                      <a:pt x="3187700" y="2235200"/>
                      <a:pt x="3187700" y="2222500"/>
                    </a:cubicBezTo>
                    <a:lnTo>
                      <a:pt x="3263900" y="1409700"/>
                    </a:lnTo>
                    <a:lnTo>
                      <a:pt x="3327400" y="965200"/>
                    </a:lnTo>
                    <a:close/>
                    <a:moveTo>
                      <a:pt x="5003800" y="0"/>
                    </a:moveTo>
                    <a:cubicBezTo>
                      <a:pt x="4889500" y="0"/>
                      <a:pt x="4787900" y="88900"/>
                      <a:pt x="4787900" y="215900"/>
                    </a:cubicBezTo>
                    <a:lnTo>
                      <a:pt x="4787900" y="279400"/>
                    </a:lnTo>
                    <a:cubicBezTo>
                      <a:pt x="4787900" y="393700"/>
                      <a:pt x="4889500" y="495300"/>
                      <a:pt x="5003800" y="495300"/>
                    </a:cubicBezTo>
                    <a:cubicBezTo>
                      <a:pt x="5118100" y="495300"/>
                      <a:pt x="5219700" y="393700"/>
                      <a:pt x="5219700" y="279400"/>
                    </a:cubicBezTo>
                    <a:lnTo>
                      <a:pt x="5219700" y="215900"/>
                    </a:lnTo>
                    <a:cubicBezTo>
                      <a:pt x="5219700" y="88900"/>
                      <a:pt x="5118100" y="0"/>
                      <a:pt x="5003800" y="0"/>
                    </a:cubicBezTo>
                    <a:close/>
                    <a:moveTo>
                      <a:pt x="4787900" y="965200"/>
                    </a:moveTo>
                    <a:cubicBezTo>
                      <a:pt x="4787900" y="965200"/>
                      <a:pt x="4775200" y="952500"/>
                      <a:pt x="4775200" y="965200"/>
                    </a:cubicBezTo>
                    <a:lnTo>
                      <a:pt x="4622800" y="1320800"/>
                    </a:lnTo>
                    <a:cubicBezTo>
                      <a:pt x="4597400" y="1371600"/>
                      <a:pt x="4546600" y="1409700"/>
                      <a:pt x="4483100" y="1409700"/>
                    </a:cubicBezTo>
                    <a:lnTo>
                      <a:pt x="4419600" y="1409700"/>
                    </a:lnTo>
                    <a:cubicBezTo>
                      <a:pt x="4406900" y="1409700"/>
                      <a:pt x="4394200" y="1409700"/>
                      <a:pt x="4394200" y="1397000"/>
                    </a:cubicBezTo>
                    <a:cubicBezTo>
                      <a:pt x="4381500" y="1384300"/>
                      <a:pt x="4381500" y="1371600"/>
                      <a:pt x="4394200" y="1358900"/>
                    </a:cubicBezTo>
                    <a:lnTo>
                      <a:pt x="4584700" y="914400"/>
                    </a:lnTo>
                    <a:lnTo>
                      <a:pt x="4648200" y="736600"/>
                    </a:lnTo>
                    <a:cubicBezTo>
                      <a:pt x="4699000" y="635000"/>
                      <a:pt x="4800600" y="558800"/>
                      <a:pt x="4914900" y="558800"/>
                    </a:cubicBezTo>
                    <a:lnTo>
                      <a:pt x="5092700" y="558800"/>
                    </a:lnTo>
                    <a:cubicBezTo>
                      <a:pt x="5207000" y="558800"/>
                      <a:pt x="5308600" y="635000"/>
                      <a:pt x="5359400" y="736600"/>
                    </a:cubicBezTo>
                    <a:lnTo>
                      <a:pt x="5422900" y="914400"/>
                    </a:lnTo>
                    <a:lnTo>
                      <a:pt x="5613400" y="1358900"/>
                    </a:lnTo>
                    <a:cubicBezTo>
                      <a:pt x="5626100" y="1371600"/>
                      <a:pt x="5626100" y="1384300"/>
                      <a:pt x="5613400" y="1397000"/>
                    </a:cubicBezTo>
                    <a:cubicBezTo>
                      <a:pt x="5613400" y="1409700"/>
                      <a:pt x="5600700" y="1409700"/>
                      <a:pt x="5588000" y="1409700"/>
                    </a:cubicBezTo>
                    <a:lnTo>
                      <a:pt x="5524500" y="1409700"/>
                    </a:lnTo>
                    <a:cubicBezTo>
                      <a:pt x="5461000" y="1409700"/>
                      <a:pt x="5410200" y="1371600"/>
                      <a:pt x="5384800" y="1320800"/>
                    </a:cubicBezTo>
                    <a:lnTo>
                      <a:pt x="5232400" y="965200"/>
                    </a:lnTo>
                    <a:cubicBezTo>
                      <a:pt x="5232400" y="952500"/>
                      <a:pt x="5219700" y="965200"/>
                      <a:pt x="5219700" y="965200"/>
                    </a:cubicBezTo>
                    <a:lnTo>
                      <a:pt x="5283200" y="1409700"/>
                    </a:lnTo>
                    <a:lnTo>
                      <a:pt x="5359400" y="2222500"/>
                    </a:lnTo>
                    <a:cubicBezTo>
                      <a:pt x="5359400" y="2235200"/>
                      <a:pt x="5346700" y="2235200"/>
                      <a:pt x="5346700" y="2247900"/>
                    </a:cubicBezTo>
                    <a:cubicBezTo>
                      <a:pt x="5334000" y="2247900"/>
                      <a:pt x="5334000" y="2260600"/>
                      <a:pt x="5321300" y="2260600"/>
                    </a:cubicBezTo>
                    <a:lnTo>
                      <a:pt x="5270500" y="2260600"/>
                    </a:lnTo>
                    <a:cubicBezTo>
                      <a:pt x="5194300" y="2260600"/>
                      <a:pt x="5130800" y="2209800"/>
                      <a:pt x="5130800" y="2133600"/>
                    </a:cubicBezTo>
                    <a:lnTo>
                      <a:pt x="5016500" y="1447800"/>
                    </a:lnTo>
                    <a:cubicBezTo>
                      <a:pt x="5003800" y="1447800"/>
                      <a:pt x="5003800" y="1447800"/>
                      <a:pt x="4991100" y="1447800"/>
                    </a:cubicBezTo>
                    <a:lnTo>
                      <a:pt x="4876800" y="2133600"/>
                    </a:lnTo>
                    <a:cubicBezTo>
                      <a:pt x="4876800" y="2209800"/>
                      <a:pt x="4813300" y="2260600"/>
                      <a:pt x="4737100" y="2260600"/>
                    </a:cubicBezTo>
                    <a:lnTo>
                      <a:pt x="4686300" y="2260600"/>
                    </a:lnTo>
                    <a:cubicBezTo>
                      <a:pt x="4673600" y="2260600"/>
                      <a:pt x="4673600" y="2247900"/>
                      <a:pt x="4660900" y="2247900"/>
                    </a:cubicBezTo>
                    <a:cubicBezTo>
                      <a:pt x="4660900" y="2235200"/>
                      <a:pt x="4648200" y="2235200"/>
                      <a:pt x="4648200" y="2222500"/>
                    </a:cubicBezTo>
                    <a:lnTo>
                      <a:pt x="4724400" y="1409700"/>
                    </a:lnTo>
                    <a:lnTo>
                      <a:pt x="4787900" y="965200"/>
                    </a:lnTo>
                    <a:close/>
                  </a:path>
                </a:pathLst>
              </a:custGeom>
              <a:solidFill>
                <a:schemeClr val="bg2"/>
              </a:solidFill>
              <a:ln>
                <a:solidFill>
                  <a:schemeClr val="bg2"/>
                </a:solidFill>
              </a:ln>
            </p:spPr>
            <p:txBody>
              <a:bodyPr/>
              <a:lstStyle/>
              <a:p>
                <a:endParaRPr lang="en-US" sz="933">
                  <a:solidFill>
                    <a:srgbClr val="1C3D74"/>
                  </a:solidFill>
                </a:endParaRPr>
              </a:p>
            </p:txBody>
          </p:sp>
        </p:grpSp>
      </p:grpSp>
      <p:sp>
        <p:nvSpPr>
          <p:cNvPr id="24" name="TextBox 27">
            <a:extLst>
              <a:ext uri="{FF2B5EF4-FFF2-40B4-BE49-F238E27FC236}">
                <a16:creationId xmlns:a16="http://schemas.microsoft.com/office/drawing/2014/main" id="{AD4818DE-AFAB-F2DB-AFC0-39C5BE7B9614}"/>
              </a:ext>
            </a:extLst>
          </p:cNvPr>
          <p:cNvSpPr txBox="1"/>
          <p:nvPr/>
        </p:nvSpPr>
        <p:spPr>
          <a:xfrm>
            <a:off x="332267" y="4714984"/>
            <a:ext cx="1332641" cy="672556"/>
          </a:xfrm>
          <a:prstGeom prst="rect">
            <a:avLst/>
          </a:prstGeom>
        </p:spPr>
        <p:txBody>
          <a:bodyPr wrap="square" lIns="0" tIns="0" rIns="0" bIns="0" rtlCol="0" anchor="t">
            <a:spAutoFit/>
          </a:bodyPr>
          <a:lstStyle/>
          <a:p>
            <a:pPr>
              <a:lnSpc>
                <a:spcPts val="5908"/>
              </a:lnSpc>
              <a:spcBef>
                <a:spcPct val="0"/>
              </a:spcBef>
            </a:pPr>
            <a:r>
              <a:rPr lang="en-US" sz="3200" b="1">
                <a:solidFill>
                  <a:schemeClr val="tx2"/>
                </a:solidFill>
                <a:latin typeface="Arial"/>
                <a:cs typeface="Arial"/>
              </a:rPr>
              <a:t>1 in 5 </a:t>
            </a:r>
          </a:p>
        </p:txBody>
      </p:sp>
      <p:sp>
        <p:nvSpPr>
          <p:cNvPr id="26" name="TextBox 28">
            <a:extLst>
              <a:ext uri="{FF2B5EF4-FFF2-40B4-BE49-F238E27FC236}">
                <a16:creationId xmlns:a16="http://schemas.microsoft.com/office/drawing/2014/main" id="{0CB2BD3F-51CE-C317-6164-6A3FECBF4981}"/>
              </a:ext>
            </a:extLst>
          </p:cNvPr>
          <p:cNvSpPr txBox="1"/>
          <p:nvPr/>
        </p:nvSpPr>
        <p:spPr>
          <a:xfrm>
            <a:off x="333627" y="5436276"/>
            <a:ext cx="3376360" cy="615553"/>
          </a:xfrm>
          <a:prstGeom prst="rect">
            <a:avLst/>
          </a:prstGeom>
        </p:spPr>
        <p:txBody>
          <a:bodyPr wrap="square" lIns="0" tIns="0" rIns="0" bIns="0" rtlCol="0" anchor="t">
            <a:spAutoFit/>
          </a:bodyPr>
          <a:lstStyle/>
          <a:p>
            <a:r>
              <a:rPr lang="en-US" sz="2000" spc="-9">
                <a:solidFill>
                  <a:srgbClr val="000000"/>
                </a:solidFill>
                <a:latin typeface="Arial"/>
                <a:cs typeface="Arial"/>
              </a:rPr>
              <a:t>lives could be saved each year by improving diets</a:t>
            </a:r>
          </a:p>
        </p:txBody>
      </p:sp>
      <p:sp>
        <p:nvSpPr>
          <p:cNvPr id="29" name="TextBox 11">
            <a:extLst>
              <a:ext uri="{FF2B5EF4-FFF2-40B4-BE49-F238E27FC236}">
                <a16:creationId xmlns:a16="http://schemas.microsoft.com/office/drawing/2014/main" id="{46A50B25-A89B-008A-472D-0D1F06443B8B}"/>
              </a:ext>
            </a:extLst>
          </p:cNvPr>
          <p:cNvSpPr txBox="1"/>
          <p:nvPr/>
        </p:nvSpPr>
        <p:spPr>
          <a:xfrm>
            <a:off x="770853" y="1907429"/>
            <a:ext cx="2653748" cy="371897"/>
          </a:xfrm>
          <a:prstGeom prst="rect">
            <a:avLst/>
          </a:prstGeom>
        </p:spPr>
        <p:txBody>
          <a:bodyPr wrap="square" lIns="0" tIns="0" rIns="0" bIns="0" rtlCol="0" anchor="t">
            <a:spAutoFit/>
          </a:bodyPr>
          <a:lstStyle/>
          <a:p>
            <a:pPr>
              <a:lnSpc>
                <a:spcPts val="2880"/>
              </a:lnSpc>
            </a:pPr>
            <a:r>
              <a:rPr lang="en-US" sz="2800" b="1">
                <a:solidFill>
                  <a:srgbClr val="1C3D74"/>
                </a:solidFill>
                <a:latin typeface="Arial"/>
                <a:cs typeface="Arial"/>
              </a:rPr>
              <a:t>2 billion</a:t>
            </a:r>
            <a:endParaRPr lang="en-US" sz="2800" b="1">
              <a:solidFill>
                <a:srgbClr val="1C3D74"/>
              </a:solidFill>
              <a:latin typeface="Arial" panose="020B0604020202020204" pitchFamily="34" charset="0"/>
              <a:cs typeface="Arial" panose="020B0604020202020204" pitchFamily="34" charset="0"/>
            </a:endParaRPr>
          </a:p>
        </p:txBody>
      </p:sp>
      <p:sp>
        <p:nvSpPr>
          <p:cNvPr id="31" name="TextBox 12">
            <a:extLst>
              <a:ext uri="{FF2B5EF4-FFF2-40B4-BE49-F238E27FC236}">
                <a16:creationId xmlns:a16="http://schemas.microsoft.com/office/drawing/2014/main" id="{D02E721B-CA6A-9085-4F0A-9952EB0C5DC6}"/>
              </a:ext>
            </a:extLst>
          </p:cNvPr>
          <p:cNvSpPr txBox="1"/>
          <p:nvPr/>
        </p:nvSpPr>
        <p:spPr>
          <a:xfrm>
            <a:off x="771784" y="2373550"/>
            <a:ext cx="2655552" cy="702728"/>
          </a:xfrm>
          <a:prstGeom prst="rect">
            <a:avLst/>
          </a:prstGeom>
        </p:spPr>
        <p:txBody>
          <a:bodyPr wrap="square" lIns="0" tIns="0" rIns="0" bIns="0" rtlCol="0" anchor="t">
            <a:spAutoFit/>
          </a:bodyPr>
          <a:lstStyle/>
          <a:p>
            <a:pPr>
              <a:lnSpc>
                <a:spcPts val="1753"/>
              </a:lnSpc>
            </a:pPr>
            <a:r>
              <a:rPr lang="en-US" sz="2000">
                <a:latin typeface="Arial"/>
                <a:cs typeface="Arial"/>
              </a:rPr>
              <a:t>people are affected by </a:t>
            </a:r>
            <a:r>
              <a:rPr lang="en-US" sz="2000" b="1">
                <a:latin typeface="Arial"/>
                <a:cs typeface="Arial"/>
              </a:rPr>
              <a:t>micronutrient deficiencies</a:t>
            </a:r>
            <a:endParaRPr lang="en-US" sz="2000">
              <a:latin typeface="Arial"/>
              <a:cs typeface="Arial"/>
            </a:endParaRPr>
          </a:p>
        </p:txBody>
      </p:sp>
      <p:grpSp>
        <p:nvGrpSpPr>
          <p:cNvPr id="35" name="Group 16">
            <a:extLst>
              <a:ext uri="{FF2B5EF4-FFF2-40B4-BE49-F238E27FC236}">
                <a16:creationId xmlns:a16="http://schemas.microsoft.com/office/drawing/2014/main" id="{EA2EEE61-A905-DF3B-9BBF-02CE70B0D896}"/>
              </a:ext>
            </a:extLst>
          </p:cNvPr>
          <p:cNvGrpSpPr/>
          <p:nvPr/>
        </p:nvGrpSpPr>
        <p:grpSpPr>
          <a:xfrm>
            <a:off x="790209" y="3377873"/>
            <a:ext cx="2822749" cy="921278"/>
            <a:chOff x="4400763" y="-4409311"/>
            <a:chExt cx="6806374" cy="1842556"/>
          </a:xfrm>
        </p:grpSpPr>
        <p:sp>
          <p:nvSpPr>
            <p:cNvPr id="33" name="TextBox 17">
              <a:extLst>
                <a:ext uri="{FF2B5EF4-FFF2-40B4-BE49-F238E27FC236}">
                  <a16:creationId xmlns:a16="http://schemas.microsoft.com/office/drawing/2014/main" id="{36D0536F-EA7A-C723-7873-190CE337764F}"/>
                </a:ext>
              </a:extLst>
            </p:cNvPr>
            <p:cNvSpPr txBox="1"/>
            <p:nvPr/>
          </p:nvSpPr>
          <p:spPr>
            <a:xfrm>
              <a:off x="4400763" y="-4409311"/>
              <a:ext cx="6806374" cy="743794"/>
            </a:xfrm>
            <a:prstGeom prst="rect">
              <a:avLst/>
            </a:prstGeom>
          </p:spPr>
          <p:txBody>
            <a:bodyPr lIns="0" tIns="0" rIns="0" bIns="0" rtlCol="0" anchor="t">
              <a:spAutoFit/>
            </a:bodyPr>
            <a:lstStyle/>
            <a:p>
              <a:pPr>
                <a:lnSpc>
                  <a:spcPts val="2880"/>
                </a:lnSpc>
                <a:spcBef>
                  <a:spcPct val="0"/>
                </a:spcBef>
              </a:pPr>
              <a:r>
                <a:rPr lang="en-US" sz="2800" b="1">
                  <a:solidFill>
                    <a:srgbClr val="1C3D74"/>
                  </a:solidFill>
                  <a:latin typeface="Arial"/>
                  <a:cs typeface="Arial"/>
                </a:rPr>
                <a:t>3 billion</a:t>
              </a:r>
              <a:endParaRPr lang="en-US" sz="2800" b="1">
                <a:solidFill>
                  <a:srgbClr val="1C3D74"/>
                </a:solidFill>
                <a:latin typeface="Arial" panose="020B0604020202020204" pitchFamily="34" charset="0"/>
                <a:cs typeface="Arial" panose="020B0604020202020204" pitchFamily="34" charset="0"/>
              </a:endParaRPr>
            </a:p>
          </p:txBody>
        </p:sp>
        <p:sp>
          <p:nvSpPr>
            <p:cNvPr id="34" name="TextBox 18">
              <a:extLst>
                <a:ext uri="{FF2B5EF4-FFF2-40B4-BE49-F238E27FC236}">
                  <a16:creationId xmlns:a16="http://schemas.microsoft.com/office/drawing/2014/main" id="{473361FD-109C-AD01-EFA3-E9022BA0ABCD}"/>
                </a:ext>
              </a:extLst>
            </p:cNvPr>
            <p:cNvSpPr txBox="1"/>
            <p:nvPr/>
          </p:nvSpPr>
          <p:spPr>
            <a:xfrm>
              <a:off x="4400763" y="-3491497"/>
              <a:ext cx="6350000" cy="924742"/>
            </a:xfrm>
            <a:prstGeom prst="rect">
              <a:avLst/>
            </a:prstGeom>
          </p:spPr>
          <p:txBody>
            <a:bodyPr wrap="square" lIns="0" tIns="0" rIns="0" bIns="0" rtlCol="0" anchor="t">
              <a:spAutoFit/>
            </a:bodyPr>
            <a:lstStyle/>
            <a:p>
              <a:pPr>
                <a:lnSpc>
                  <a:spcPts val="1753"/>
                </a:lnSpc>
              </a:pPr>
              <a:r>
                <a:rPr lang="en-US" sz="2000">
                  <a:latin typeface="Arial"/>
                  <a:cs typeface="Arial"/>
                </a:rPr>
                <a:t>people cannot afford a</a:t>
              </a:r>
              <a:r>
                <a:rPr lang="en-US" sz="2000" b="1">
                  <a:latin typeface="Arial"/>
                  <a:cs typeface="Arial"/>
                </a:rPr>
                <a:t> healthy diet</a:t>
              </a:r>
            </a:p>
          </p:txBody>
        </p:sp>
      </p:grpSp>
      <p:sp>
        <p:nvSpPr>
          <p:cNvPr id="4" name="TextBox 9">
            <a:extLst>
              <a:ext uri="{FF2B5EF4-FFF2-40B4-BE49-F238E27FC236}">
                <a16:creationId xmlns:a16="http://schemas.microsoft.com/office/drawing/2014/main" id="{AAC63443-39F5-B0AB-401B-DBADF4C46C47}"/>
              </a:ext>
            </a:extLst>
          </p:cNvPr>
          <p:cNvSpPr txBox="1"/>
          <p:nvPr/>
        </p:nvSpPr>
        <p:spPr>
          <a:xfrm>
            <a:off x="4801840" y="6155097"/>
            <a:ext cx="3014127" cy="391854"/>
          </a:xfrm>
          <a:prstGeom prst="rect">
            <a:avLst/>
          </a:prstGeom>
          <a:noFill/>
          <a:ln>
            <a:noFill/>
          </a:ln>
        </p:spPr>
        <p:txBody>
          <a:bodyPr vert="horz"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Times New Roman" panose="02020603050405020304" pitchFamily="18" charset="0"/>
              </a:rPr>
              <a:t>Credit: </a:t>
            </a:r>
            <a:r>
              <a:rPr lang="en-US" sz="1100"/>
              <a:t>UNICEF, WHO, World Bank Group</a:t>
            </a:r>
            <a:endParaRPr lang="en-US" sz="1100">
              <a:cs typeface="Times New Roman" panose="02020603050405020304" pitchFamily="18" charset="0"/>
            </a:endParaRPr>
          </a:p>
        </p:txBody>
      </p:sp>
      <p:pic>
        <p:nvPicPr>
          <p:cNvPr id="6" name="Picture 5" descr="A graph with a line going up&#10;&#10;AI-generated content may be incorrect.">
            <a:extLst>
              <a:ext uri="{FF2B5EF4-FFF2-40B4-BE49-F238E27FC236}">
                <a16:creationId xmlns:a16="http://schemas.microsoft.com/office/drawing/2014/main" id="{0669B5E6-5206-ED4F-E742-2310D32235C6}"/>
              </a:ext>
            </a:extLst>
          </p:cNvPr>
          <p:cNvPicPr>
            <a:picLocks noChangeAspect="1"/>
          </p:cNvPicPr>
          <p:nvPr/>
        </p:nvPicPr>
        <p:blipFill>
          <a:blip r:embed="rId3"/>
          <a:stretch>
            <a:fillRect/>
          </a:stretch>
        </p:blipFill>
        <p:spPr>
          <a:xfrm>
            <a:off x="7818438" y="1887538"/>
            <a:ext cx="4124325" cy="3908425"/>
          </a:xfrm>
          <a:prstGeom prst="rect">
            <a:avLst/>
          </a:prstGeom>
          <a:ln>
            <a:solidFill>
              <a:schemeClr val="tx1"/>
            </a:solidFill>
          </a:ln>
        </p:spPr>
      </p:pic>
      <p:pic>
        <p:nvPicPr>
          <p:cNvPr id="7" name="Picture 6" descr="A graph on a screen&#10;&#10;AI-generated content may be incorrect.">
            <a:extLst>
              <a:ext uri="{FF2B5EF4-FFF2-40B4-BE49-F238E27FC236}">
                <a16:creationId xmlns:a16="http://schemas.microsoft.com/office/drawing/2014/main" id="{735ADA75-84FF-C9B6-2D66-A26C1269EA4F}"/>
              </a:ext>
            </a:extLst>
          </p:cNvPr>
          <p:cNvPicPr>
            <a:picLocks noChangeAspect="1"/>
          </p:cNvPicPr>
          <p:nvPr/>
        </p:nvPicPr>
        <p:blipFill>
          <a:blip r:embed="rId4"/>
          <a:stretch>
            <a:fillRect/>
          </a:stretch>
        </p:blipFill>
        <p:spPr>
          <a:xfrm>
            <a:off x="4037012" y="1712912"/>
            <a:ext cx="3530600" cy="4456113"/>
          </a:xfrm>
          <a:prstGeom prst="rect">
            <a:avLst/>
          </a:prstGeom>
          <a:ln>
            <a:solidFill>
              <a:schemeClr val="tx1">
                <a:lumMod val="75000"/>
                <a:lumOff val="25000"/>
              </a:schemeClr>
            </a:solidFill>
          </a:ln>
        </p:spPr>
      </p:pic>
    </p:spTree>
    <p:extLst>
      <p:ext uri="{BB962C8B-B14F-4D97-AF65-F5344CB8AC3E}">
        <p14:creationId xmlns:p14="http://schemas.microsoft.com/office/powerpoint/2010/main" val="88547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A487A-5F94-F2E6-76FA-D1E4E3243465}"/>
              </a:ext>
            </a:extLst>
          </p:cNvPr>
          <p:cNvSpPr>
            <a:spLocks noGrp="1"/>
          </p:cNvSpPr>
          <p:nvPr>
            <p:ph type="title"/>
          </p:nvPr>
        </p:nvSpPr>
        <p:spPr/>
        <p:txBody>
          <a:bodyPr>
            <a:normAutofit fontScale="90000"/>
          </a:bodyPr>
          <a:lstStyle/>
          <a:p>
            <a:r>
              <a:rPr lang="en-US">
                <a:cs typeface="Arial"/>
              </a:rPr>
              <a:t>Externalities and sustainability of food production </a:t>
            </a:r>
          </a:p>
        </p:txBody>
      </p:sp>
      <p:sp>
        <p:nvSpPr>
          <p:cNvPr id="11" name="Content Placeholder 1">
            <a:extLst>
              <a:ext uri="{FF2B5EF4-FFF2-40B4-BE49-F238E27FC236}">
                <a16:creationId xmlns:a16="http://schemas.microsoft.com/office/drawing/2014/main" id="{9E45A3AA-0178-CBE3-55AB-DCEC792F6055}"/>
              </a:ext>
            </a:extLst>
          </p:cNvPr>
          <p:cNvSpPr txBox="1">
            <a:spLocks/>
          </p:cNvSpPr>
          <p:nvPr/>
        </p:nvSpPr>
        <p:spPr>
          <a:xfrm>
            <a:off x="512835" y="1875090"/>
            <a:ext cx="5583165" cy="3869332"/>
          </a:xfrm>
          <a:prstGeom prst="rect">
            <a:avLst/>
          </a:prstGeom>
        </p:spPr>
        <p:txBody>
          <a:bodyPr lIns="91440" tIns="45720" rIns="91440" bIns="45720" anchor="t"/>
          <a:lstStyle>
            <a:lvl1pPr marL="228600" indent="-228600" algn="l" defTabSz="914400" rtl="0" eaLnBrk="1" latinLnBrk="0" hangingPunct="1">
              <a:lnSpc>
                <a:spcPct val="100000"/>
              </a:lnSpc>
              <a:spcBef>
                <a:spcPts val="2400"/>
              </a:spcBef>
              <a:buClr>
                <a:schemeClr val="tx2"/>
              </a:buClr>
              <a:buFont typeface="Wingdings" charset="2"/>
              <a:buChar char="§"/>
              <a:defRPr sz="2400" b="0" i="0" kern="1200">
                <a:solidFill>
                  <a:schemeClr val="tx1"/>
                </a:solidFill>
                <a:latin typeface="+mn-lt"/>
                <a:ea typeface="Arial" charset="0"/>
                <a:cs typeface="Arial" charset="0"/>
              </a:defRPr>
            </a:lvl1pPr>
            <a:lvl2pPr marL="4572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2pPr>
            <a:lvl3pPr marL="6858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3pPr>
            <a:lvl4pPr marL="9144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4pPr>
            <a:lvl5pPr marL="1143000" indent="-228600" algn="l" defTabSz="914400" rtl="0" eaLnBrk="1" latinLnBrk="0" hangingPunct="1">
              <a:lnSpc>
                <a:spcPct val="100000"/>
              </a:lnSpc>
              <a:spcBef>
                <a:spcPts val="6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US" dirty="0">
                <a:cs typeface="Arial"/>
              </a:rPr>
              <a:t>Agriculture and the food system </a:t>
            </a:r>
          </a:p>
          <a:p>
            <a:pPr>
              <a:spcBef>
                <a:spcPts val="1200"/>
              </a:spcBef>
            </a:pPr>
            <a:r>
              <a:rPr lang="en-US" sz="2200" dirty="0">
                <a:cs typeface="Arial"/>
              </a:rPr>
              <a:t>consume </a:t>
            </a:r>
            <a:r>
              <a:rPr lang="en-US" sz="2200" b="1" dirty="0">
                <a:solidFill>
                  <a:schemeClr val="accent6"/>
                </a:solidFill>
                <a:cs typeface="Arial"/>
              </a:rPr>
              <a:t>&gt;30%</a:t>
            </a:r>
            <a:r>
              <a:rPr lang="en-US" sz="2200" dirty="0">
                <a:cs typeface="Arial"/>
              </a:rPr>
              <a:t> of energy </a:t>
            </a:r>
          </a:p>
          <a:p>
            <a:pPr>
              <a:spcBef>
                <a:spcPts val="1200"/>
              </a:spcBef>
            </a:pPr>
            <a:r>
              <a:rPr lang="en-US" sz="2200" dirty="0">
                <a:cs typeface="Arial"/>
              </a:rPr>
              <a:t>produce </a:t>
            </a:r>
            <a:r>
              <a:rPr lang="en-US" sz="2200" b="1" dirty="0">
                <a:solidFill>
                  <a:schemeClr val="accent6"/>
                </a:solidFill>
                <a:cs typeface="Arial"/>
              </a:rPr>
              <a:t>&gt;30%</a:t>
            </a:r>
            <a:r>
              <a:rPr lang="en-US" sz="2200" dirty="0">
                <a:cs typeface="Arial"/>
              </a:rPr>
              <a:t> of GHG emissions </a:t>
            </a:r>
          </a:p>
          <a:p>
            <a:pPr>
              <a:spcBef>
                <a:spcPts val="1200"/>
              </a:spcBef>
            </a:pPr>
            <a:r>
              <a:rPr lang="en-US" sz="2200" dirty="0">
                <a:cs typeface="Arial"/>
              </a:rPr>
              <a:t>use</a:t>
            </a:r>
            <a:r>
              <a:rPr lang="en-US" sz="2200" b="1" dirty="0">
                <a:solidFill>
                  <a:schemeClr val="accent6"/>
                </a:solidFill>
                <a:cs typeface="Arial"/>
              </a:rPr>
              <a:t> &gt;70%</a:t>
            </a:r>
            <a:r>
              <a:rPr lang="en-US" sz="2200" dirty="0">
                <a:cs typeface="Arial"/>
              </a:rPr>
              <a:t> of freshwater resources </a:t>
            </a:r>
          </a:p>
          <a:p>
            <a:pPr>
              <a:spcBef>
                <a:spcPts val="1200"/>
              </a:spcBef>
            </a:pPr>
            <a:r>
              <a:rPr lang="en-US" sz="2200" dirty="0">
                <a:cs typeface="Arial"/>
              </a:rPr>
              <a:t>major contributor to </a:t>
            </a:r>
            <a:r>
              <a:rPr lang="en-US" sz="2200" b="1" dirty="0">
                <a:solidFill>
                  <a:schemeClr val="accent6"/>
                </a:solidFill>
                <a:cs typeface="Arial"/>
              </a:rPr>
              <a:t>biodiversity loss and novel infectious diseases </a:t>
            </a:r>
            <a:r>
              <a:rPr lang="en-US" sz="2200" dirty="0">
                <a:cs typeface="Arial"/>
              </a:rPr>
              <a:t>due mainly to land use change</a:t>
            </a:r>
            <a:endParaRPr lang="en-US" sz="2200" dirty="0">
              <a:solidFill>
                <a:srgbClr val="002060"/>
              </a:solidFill>
              <a:cs typeface="Arial"/>
            </a:endParaRPr>
          </a:p>
          <a:p>
            <a:pPr>
              <a:spcBef>
                <a:spcPts val="1200"/>
              </a:spcBef>
            </a:pPr>
            <a:r>
              <a:rPr lang="en-US" sz="2200" b="1" dirty="0">
                <a:solidFill>
                  <a:schemeClr val="accent6"/>
                </a:solidFill>
                <a:cs typeface="Arial"/>
              </a:rPr>
              <a:t>environmental and health hazards</a:t>
            </a:r>
            <a:r>
              <a:rPr lang="en-US" sz="2200" dirty="0">
                <a:cs typeface="Arial"/>
              </a:rPr>
              <a:t> due largely to excess agrochemical inputs</a:t>
            </a:r>
            <a:endParaRPr lang="en-US" sz="2200" dirty="0"/>
          </a:p>
        </p:txBody>
      </p:sp>
      <p:pic>
        <p:nvPicPr>
          <p:cNvPr id="6" name="Picture 5" descr="A graph of different colored lines&#10;&#10;AI-generated content may be incorrect.">
            <a:extLst>
              <a:ext uri="{FF2B5EF4-FFF2-40B4-BE49-F238E27FC236}">
                <a16:creationId xmlns:a16="http://schemas.microsoft.com/office/drawing/2014/main" id="{6B04B0C9-69C4-92FF-61AE-783D952BBB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3164" y="1617568"/>
            <a:ext cx="5683584" cy="4647498"/>
          </a:xfrm>
          <a:prstGeom prst="rect">
            <a:avLst/>
          </a:prstGeom>
          <a:ln>
            <a:noFill/>
          </a:ln>
        </p:spPr>
      </p:pic>
    </p:spTree>
    <p:extLst>
      <p:ext uri="{BB962C8B-B14F-4D97-AF65-F5344CB8AC3E}">
        <p14:creationId xmlns:p14="http://schemas.microsoft.com/office/powerpoint/2010/main" val="2950114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BF6D2FF-E167-DA92-551F-870369C0E897}"/>
              </a:ext>
            </a:extLst>
          </p:cNvPr>
          <p:cNvSpPr>
            <a:spLocks noGrp="1"/>
          </p:cNvSpPr>
          <p:nvPr>
            <p:ph type="title"/>
          </p:nvPr>
        </p:nvSpPr>
        <p:spPr>
          <a:xfrm>
            <a:off x="685800" y="685800"/>
            <a:ext cx="10436352" cy="685800"/>
          </a:xfrm>
        </p:spPr>
        <p:txBody>
          <a:bodyPr>
            <a:normAutofit/>
          </a:bodyPr>
          <a:lstStyle/>
          <a:p>
            <a:r>
              <a:rPr lang="en-US">
                <a:cs typeface="Arial"/>
              </a:rPr>
              <a:t>Increased volatility, shocks, and conflict</a:t>
            </a:r>
            <a:endParaRPr lang="en-US"/>
          </a:p>
        </p:txBody>
      </p:sp>
      <p:pic>
        <p:nvPicPr>
          <p:cNvPr id="4" name="Picture 3" descr="A graph of population growth&#10;&#10;AI-generated content may be incorrect.">
            <a:extLst>
              <a:ext uri="{FF2B5EF4-FFF2-40B4-BE49-F238E27FC236}">
                <a16:creationId xmlns:a16="http://schemas.microsoft.com/office/drawing/2014/main" id="{751B6ED3-880D-BFA9-5294-20A4E2494D1C}"/>
              </a:ext>
            </a:extLst>
          </p:cNvPr>
          <p:cNvPicPr>
            <a:picLocks noChangeAspect="1"/>
          </p:cNvPicPr>
          <p:nvPr/>
        </p:nvPicPr>
        <p:blipFill>
          <a:blip r:embed="rId3"/>
          <a:srcRect l="47865" t="-1319"/>
          <a:stretch>
            <a:fillRect/>
          </a:stretch>
        </p:blipFill>
        <p:spPr>
          <a:xfrm>
            <a:off x="5959392" y="1533236"/>
            <a:ext cx="6186633" cy="4546710"/>
          </a:xfrm>
          <a:prstGeom prst="rect">
            <a:avLst/>
          </a:prstGeom>
        </p:spPr>
      </p:pic>
      <p:sp>
        <p:nvSpPr>
          <p:cNvPr id="6" name="TextBox 5">
            <a:extLst>
              <a:ext uri="{FF2B5EF4-FFF2-40B4-BE49-F238E27FC236}">
                <a16:creationId xmlns:a16="http://schemas.microsoft.com/office/drawing/2014/main" id="{2BE81993-C013-AA00-CD9A-5DF0C0D04482}"/>
              </a:ext>
            </a:extLst>
          </p:cNvPr>
          <p:cNvSpPr txBox="1"/>
          <p:nvPr/>
        </p:nvSpPr>
        <p:spPr>
          <a:xfrm>
            <a:off x="10076873" y="6081869"/>
            <a:ext cx="2114107" cy="307777"/>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400" dirty="0">
                <a:solidFill>
                  <a:schemeClr val="tx1">
                    <a:lumMod val="76000"/>
                    <a:lumOff val="24000"/>
                  </a:schemeClr>
                </a:solidFill>
                <a:cs typeface="Arial"/>
              </a:rPr>
              <a:t>Data: FAO, World Bank</a:t>
            </a:r>
          </a:p>
        </p:txBody>
      </p:sp>
      <p:pic>
        <p:nvPicPr>
          <p:cNvPr id="8" name="Picture 7">
            <a:extLst>
              <a:ext uri="{FF2B5EF4-FFF2-40B4-BE49-F238E27FC236}">
                <a16:creationId xmlns:a16="http://schemas.microsoft.com/office/drawing/2014/main" id="{F23CFB76-552D-8694-C302-6FF0B64B7AA7}"/>
              </a:ext>
            </a:extLst>
          </p:cNvPr>
          <p:cNvPicPr>
            <a:picLocks noChangeAspect="1"/>
          </p:cNvPicPr>
          <p:nvPr/>
        </p:nvPicPr>
        <p:blipFill>
          <a:blip r:embed="rId4"/>
          <a:stretch>
            <a:fillRect/>
          </a:stretch>
        </p:blipFill>
        <p:spPr>
          <a:xfrm>
            <a:off x="48961" y="1609901"/>
            <a:ext cx="6013569" cy="4470045"/>
          </a:xfrm>
          <a:prstGeom prst="rect">
            <a:avLst/>
          </a:prstGeom>
        </p:spPr>
      </p:pic>
    </p:spTree>
    <p:extLst>
      <p:ext uri="{BB962C8B-B14F-4D97-AF65-F5344CB8AC3E}">
        <p14:creationId xmlns:p14="http://schemas.microsoft.com/office/powerpoint/2010/main" val="1856750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AB295-852F-5F02-6C8D-64D07B569AFC}"/>
              </a:ext>
            </a:extLst>
          </p:cNvPr>
          <p:cNvSpPr>
            <a:spLocks noGrp="1"/>
          </p:cNvSpPr>
          <p:nvPr>
            <p:ph type="title"/>
          </p:nvPr>
        </p:nvSpPr>
        <p:spPr/>
        <p:txBody>
          <a:bodyPr/>
          <a:lstStyle/>
          <a:p>
            <a:r>
              <a:rPr lang="en-US" sz="3200">
                <a:cs typeface="Arial"/>
              </a:rPr>
              <a:t>Slowing agricultural productivity growth</a:t>
            </a:r>
            <a:endParaRPr lang="en-US"/>
          </a:p>
        </p:txBody>
      </p:sp>
      <p:pic>
        <p:nvPicPr>
          <p:cNvPr id="5" name="Picture 4" descr="A map of the world with different colored countries/regions&#10;&#10;AI-generated content may be incorrect.">
            <a:extLst>
              <a:ext uri="{FF2B5EF4-FFF2-40B4-BE49-F238E27FC236}">
                <a16:creationId xmlns:a16="http://schemas.microsoft.com/office/drawing/2014/main" id="{25F806BB-25A5-8832-B3E9-15A3FC8032A3}"/>
              </a:ext>
            </a:extLst>
          </p:cNvPr>
          <p:cNvPicPr>
            <a:picLocks noChangeAspect="1"/>
          </p:cNvPicPr>
          <p:nvPr/>
        </p:nvPicPr>
        <p:blipFill>
          <a:blip r:embed="rId2" cstate="screen">
            <a:extLst>
              <a:ext uri="{28A0092B-C50C-407E-A947-70E740481C1C}">
                <a14:useLocalDpi xmlns:a14="http://schemas.microsoft.com/office/drawing/2010/main"/>
              </a:ext>
            </a:extLst>
          </a:blip>
          <a:srcRect t="-43"/>
          <a:stretch>
            <a:fillRect/>
          </a:stretch>
        </p:blipFill>
        <p:spPr>
          <a:xfrm>
            <a:off x="6215593" y="2360405"/>
            <a:ext cx="5875981" cy="2966368"/>
          </a:xfrm>
          <a:prstGeom prst="rect">
            <a:avLst/>
          </a:prstGeom>
        </p:spPr>
      </p:pic>
      <p:pic>
        <p:nvPicPr>
          <p:cNvPr id="7" name="Picture 6" descr="A map of the world with different colored countries/regions&#10;&#10;AI-generated content may be incorrect.">
            <a:extLst>
              <a:ext uri="{FF2B5EF4-FFF2-40B4-BE49-F238E27FC236}">
                <a16:creationId xmlns:a16="http://schemas.microsoft.com/office/drawing/2014/main" id="{8987E9B2-EEFC-FAF1-E564-2E87E4E2E7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296296" y="4609105"/>
            <a:ext cx="795927" cy="1940090"/>
          </a:xfrm>
          <a:prstGeom prst="rect">
            <a:avLst/>
          </a:prstGeom>
          <a:ln>
            <a:solidFill>
              <a:schemeClr val="tx1"/>
            </a:solidFill>
          </a:ln>
        </p:spPr>
      </p:pic>
      <p:sp>
        <p:nvSpPr>
          <p:cNvPr id="9" name="TextBox 8">
            <a:extLst>
              <a:ext uri="{FF2B5EF4-FFF2-40B4-BE49-F238E27FC236}">
                <a16:creationId xmlns:a16="http://schemas.microsoft.com/office/drawing/2014/main" id="{73D74111-47D0-52E0-3F2B-F98A80E9C29D}"/>
              </a:ext>
            </a:extLst>
          </p:cNvPr>
          <p:cNvSpPr txBox="1"/>
          <p:nvPr/>
        </p:nvSpPr>
        <p:spPr>
          <a:xfrm>
            <a:off x="5897670" y="1766300"/>
            <a:ext cx="4488493" cy="605424"/>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endParaRPr lang="en-US" sz="3200" b="1">
              <a:solidFill>
                <a:schemeClr val="tx2">
                  <a:lumMod val="50000"/>
                </a:schemeClr>
              </a:solidFill>
            </a:endParaRPr>
          </a:p>
        </p:txBody>
      </p:sp>
      <p:sp>
        <p:nvSpPr>
          <p:cNvPr id="11" name="TextBox 10">
            <a:extLst>
              <a:ext uri="{FF2B5EF4-FFF2-40B4-BE49-F238E27FC236}">
                <a16:creationId xmlns:a16="http://schemas.microsoft.com/office/drawing/2014/main" id="{184F57EE-20AB-1800-28E9-3C47EE9DEB38}"/>
              </a:ext>
            </a:extLst>
          </p:cNvPr>
          <p:cNvSpPr txBox="1"/>
          <p:nvPr/>
        </p:nvSpPr>
        <p:spPr>
          <a:xfrm>
            <a:off x="6306722" y="1712822"/>
            <a:ext cx="5548918" cy="646331"/>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a:latin typeface="Arial"/>
                <a:cs typeface="Arial"/>
              </a:rPr>
              <a:t>Country-level impacts of </a:t>
            </a:r>
            <a:endParaRPr lang="en-US">
              <a:latin typeface="Arial"/>
              <a:cs typeface="Times New Roman"/>
            </a:endParaRPr>
          </a:p>
          <a:p>
            <a:r>
              <a:rPr lang="en-US">
                <a:latin typeface="Arial"/>
                <a:cs typeface="Arial"/>
              </a:rPr>
              <a:t>climate change on agricultural TFP</a:t>
            </a:r>
            <a:endParaRPr lang="en-US">
              <a:latin typeface="Arial"/>
              <a:cs typeface="Times New Roman"/>
            </a:endParaRPr>
          </a:p>
        </p:txBody>
      </p:sp>
      <p:sp>
        <p:nvSpPr>
          <p:cNvPr id="13" name="TextBox 12">
            <a:extLst>
              <a:ext uri="{FF2B5EF4-FFF2-40B4-BE49-F238E27FC236}">
                <a16:creationId xmlns:a16="http://schemas.microsoft.com/office/drawing/2014/main" id="{560264BD-4D48-B094-7328-2BB4FACA699E}"/>
              </a:ext>
            </a:extLst>
          </p:cNvPr>
          <p:cNvSpPr txBox="1"/>
          <p:nvPr/>
        </p:nvSpPr>
        <p:spPr>
          <a:xfrm>
            <a:off x="6304448" y="5322072"/>
            <a:ext cx="2275561" cy="261610"/>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100">
                <a:cs typeface="Arial"/>
              </a:rPr>
              <a:t>Credit: Ortiz-</a:t>
            </a:r>
            <a:r>
              <a:rPr lang="en-US" sz="1100" err="1">
                <a:cs typeface="Arial"/>
              </a:rPr>
              <a:t>Bobea</a:t>
            </a:r>
            <a:r>
              <a:rPr lang="en-US" sz="1100">
                <a:cs typeface="Arial"/>
              </a:rPr>
              <a:t> et al. 2021</a:t>
            </a:r>
          </a:p>
        </p:txBody>
      </p:sp>
      <p:pic>
        <p:nvPicPr>
          <p:cNvPr id="6" name="Picture 5" descr="A graph of growth in agricultural output&#10;&#10;AI-generated content may be incorrect.">
            <a:extLst>
              <a:ext uri="{FF2B5EF4-FFF2-40B4-BE49-F238E27FC236}">
                <a16:creationId xmlns:a16="http://schemas.microsoft.com/office/drawing/2014/main" id="{63F93193-FAD2-77B0-4BB5-2C119095A7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946" y="1533886"/>
            <a:ext cx="5884908" cy="4685939"/>
          </a:xfrm>
          <a:prstGeom prst="rect">
            <a:avLst/>
          </a:prstGeom>
        </p:spPr>
      </p:pic>
    </p:spTree>
    <p:extLst>
      <p:ext uri="{BB962C8B-B14F-4D97-AF65-F5344CB8AC3E}">
        <p14:creationId xmlns:p14="http://schemas.microsoft.com/office/powerpoint/2010/main" val="529627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E263-5A5A-C124-14FC-A3FA8142B0E6}"/>
              </a:ext>
            </a:extLst>
          </p:cNvPr>
          <p:cNvSpPr>
            <a:spLocks noGrp="1"/>
          </p:cNvSpPr>
          <p:nvPr>
            <p:ph type="title"/>
          </p:nvPr>
        </p:nvSpPr>
        <p:spPr>
          <a:xfrm>
            <a:off x="685800" y="685800"/>
            <a:ext cx="8788527" cy="1207008"/>
          </a:xfrm>
        </p:spPr>
        <p:txBody>
          <a:bodyPr>
            <a:normAutofit/>
          </a:bodyPr>
          <a:lstStyle/>
          <a:p>
            <a:r>
              <a:rPr lang="en-US">
                <a:cs typeface="Arial"/>
              </a:rPr>
              <a:t>Expanding role of private sector in food systems</a:t>
            </a:r>
          </a:p>
        </p:txBody>
      </p:sp>
      <p:graphicFrame>
        <p:nvGraphicFramePr>
          <p:cNvPr id="5" name="Chart 4">
            <a:extLst>
              <a:ext uri="{FF2B5EF4-FFF2-40B4-BE49-F238E27FC236}">
                <a16:creationId xmlns:a16="http://schemas.microsoft.com/office/drawing/2014/main" id="{C278E129-7773-450D-A824-8B8ADA8ABEB5}"/>
              </a:ext>
            </a:extLst>
          </p:cNvPr>
          <p:cNvGraphicFramePr>
            <a:graphicFrameLocks/>
          </p:cNvGraphicFramePr>
          <p:nvPr>
            <p:extLst>
              <p:ext uri="{D42A27DB-BD31-4B8C-83A1-F6EECF244321}">
                <p14:modId xmlns:p14="http://schemas.microsoft.com/office/powerpoint/2010/main" val="1562850652"/>
              </p:ext>
            </p:extLst>
          </p:nvPr>
        </p:nvGraphicFramePr>
        <p:xfrm>
          <a:off x="1734185" y="3307883"/>
          <a:ext cx="4152075" cy="27365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4FF96B0B-8AED-4ED6-AFFA-3FC1B3463104}"/>
              </a:ext>
            </a:extLst>
          </p:cNvPr>
          <p:cNvGraphicFramePr>
            <a:graphicFrameLocks/>
          </p:cNvGraphicFramePr>
          <p:nvPr>
            <p:extLst>
              <p:ext uri="{D42A27DB-BD31-4B8C-83A1-F6EECF244321}">
                <p14:modId xmlns:p14="http://schemas.microsoft.com/office/powerpoint/2010/main" val="773762067"/>
              </p:ext>
            </p:extLst>
          </p:nvPr>
        </p:nvGraphicFramePr>
        <p:xfrm>
          <a:off x="6042437" y="3311201"/>
          <a:ext cx="4152075" cy="273656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80">
            <a:extLst>
              <a:ext uri="{FF2B5EF4-FFF2-40B4-BE49-F238E27FC236}">
                <a16:creationId xmlns:a16="http://schemas.microsoft.com/office/drawing/2014/main" id="{CA0F5C08-3ADA-5D9C-F363-39342CEDD6A2}"/>
              </a:ext>
            </a:extLst>
          </p:cNvPr>
          <p:cNvSpPr txBox="1"/>
          <p:nvPr/>
        </p:nvSpPr>
        <p:spPr>
          <a:xfrm>
            <a:off x="2154326" y="2211438"/>
            <a:ext cx="342117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22222"/>
                </a:solidFill>
                <a:effectLst/>
                <a:uLnTx/>
                <a:uFillTx/>
                <a:latin typeface="Calibri" panose="020F0502020204030204" pitchFamily="34" charset="0"/>
              </a:rPr>
              <a:t>Share of total GDP in 2021 (%)</a:t>
            </a:r>
          </a:p>
        </p:txBody>
      </p:sp>
      <p:grpSp>
        <p:nvGrpSpPr>
          <p:cNvPr id="8" name="Group 7">
            <a:extLst>
              <a:ext uri="{FF2B5EF4-FFF2-40B4-BE49-F238E27FC236}">
                <a16:creationId xmlns:a16="http://schemas.microsoft.com/office/drawing/2014/main" id="{2D735937-67A3-90AE-2571-6EC24BEACB97}"/>
              </a:ext>
            </a:extLst>
          </p:cNvPr>
          <p:cNvGrpSpPr/>
          <p:nvPr/>
        </p:nvGrpSpPr>
        <p:grpSpPr>
          <a:xfrm>
            <a:off x="1786537" y="2196049"/>
            <a:ext cx="460355" cy="369332"/>
            <a:chOff x="1453162" y="2519899"/>
            <a:chExt cx="460355" cy="369332"/>
          </a:xfrm>
        </p:grpSpPr>
        <p:sp>
          <p:nvSpPr>
            <p:cNvPr id="15" name="Oval 14">
              <a:extLst>
                <a:ext uri="{FF2B5EF4-FFF2-40B4-BE49-F238E27FC236}">
                  <a16:creationId xmlns:a16="http://schemas.microsoft.com/office/drawing/2014/main" id="{3F925667-5C6A-2AAE-25F1-6166412F06B1}"/>
                </a:ext>
              </a:extLst>
            </p:cNvPr>
            <p:cNvSpPr/>
            <p:nvPr/>
          </p:nvSpPr>
          <p:spPr>
            <a:xfrm>
              <a:off x="1531197" y="2571899"/>
              <a:ext cx="289754" cy="2786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83">
              <a:extLst>
                <a:ext uri="{FF2B5EF4-FFF2-40B4-BE49-F238E27FC236}">
                  <a16:creationId xmlns:a16="http://schemas.microsoft.com/office/drawing/2014/main" id="{7307EF2F-6FF7-3033-5D32-DA542AF05191}"/>
                </a:ext>
              </a:extLst>
            </p:cNvPr>
            <p:cNvSpPr txBox="1"/>
            <p:nvPr/>
          </p:nvSpPr>
          <p:spPr>
            <a:xfrm>
              <a:off x="1453162" y="2519899"/>
              <a:ext cx="46035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rPr>
                <a:t>1</a:t>
              </a:r>
            </a:p>
          </p:txBody>
        </p:sp>
      </p:grpSp>
      <p:sp>
        <p:nvSpPr>
          <p:cNvPr id="9" name="TextBox 84">
            <a:extLst>
              <a:ext uri="{FF2B5EF4-FFF2-40B4-BE49-F238E27FC236}">
                <a16:creationId xmlns:a16="http://schemas.microsoft.com/office/drawing/2014/main" id="{9ACFD599-3AF2-3D6C-C56C-CA0F51340EBD}"/>
              </a:ext>
            </a:extLst>
          </p:cNvPr>
          <p:cNvSpPr txBox="1"/>
          <p:nvPr/>
        </p:nvSpPr>
        <p:spPr>
          <a:xfrm>
            <a:off x="1895676" y="2608441"/>
            <a:ext cx="36193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222"/>
                </a:solidFill>
                <a:effectLst/>
                <a:uLnTx/>
                <a:uFillTx/>
                <a:latin typeface="Calibri" panose="020F0502020204030204" pitchFamily="34" charset="0"/>
              </a:rPr>
              <a:t>Agriculture and the agrifood system contribute less to the overall economy in more developed countries</a:t>
            </a:r>
          </a:p>
        </p:txBody>
      </p:sp>
      <p:sp>
        <p:nvSpPr>
          <p:cNvPr id="10" name="TextBox 85">
            <a:extLst>
              <a:ext uri="{FF2B5EF4-FFF2-40B4-BE49-F238E27FC236}">
                <a16:creationId xmlns:a16="http://schemas.microsoft.com/office/drawing/2014/main" id="{68F68D3F-540C-8FAF-B512-797CC2D72742}"/>
              </a:ext>
            </a:extLst>
          </p:cNvPr>
          <p:cNvSpPr txBox="1"/>
          <p:nvPr/>
        </p:nvSpPr>
        <p:spPr>
          <a:xfrm>
            <a:off x="6422651" y="2211438"/>
            <a:ext cx="375576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22222"/>
                </a:solidFill>
                <a:effectLst/>
                <a:uLnTx/>
                <a:uFillTx/>
                <a:latin typeface="Calibri" panose="020F0502020204030204" pitchFamily="34" charset="0"/>
              </a:rPr>
              <a:t>Share of agrifood system GDP in 2021 (%)</a:t>
            </a:r>
          </a:p>
        </p:txBody>
      </p:sp>
      <p:grpSp>
        <p:nvGrpSpPr>
          <p:cNvPr id="11" name="Group 10">
            <a:extLst>
              <a:ext uri="{FF2B5EF4-FFF2-40B4-BE49-F238E27FC236}">
                <a16:creationId xmlns:a16="http://schemas.microsoft.com/office/drawing/2014/main" id="{B4E8DB6C-1C92-CCE7-9083-00F11A59C309}"/>
              </a:ext>
            </a:extLst>
          </p:cNvPr>
          <p:cNvGrpSpPr/>
          <p:nvPr/>
        </p:nvGrpSpPr>
        <p:grpSpPr>
          <a:xfrm>
            <a:off x="6054863" y="2196049"/>
            <a:ext cx="460355" cy="369332"/>
            <a:chOff x="5721488" y="2519899"/>
            <a:chExt cx="460355" cy="369332"/>
          </a:xfrm>
        </p:grpSpPr>
        <p:sp>
          <p:nvSpPr>
            <p:cNvPr id="13" name="Oval 12">
              <a:extLst>
                <a:ext uri="{FF2B5EF4-FFF2-40B4-BE49-F238E27FC236}">
                  <a16:creationId xmlns:a16="http://schemas.microsoft.com/office/drawing/2014/main" id="{1339870B-5133-521D-235B-945B412D01DB}"/>
                </a:ext>
              </a:extLst>
            </p:cNvPr>
            <p:cNvSpPr/>
            <p:nvPr/>
          </p:nvSpPr>
          <p:spPr>
            <a:xfrm>
              <a:off x="5799523" y="2571899"/>
              <a:ext cx="289754" cy="2786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88">
              <a:extLst>
                <a:ext uri="{FF2B5EF4-FFF2-40B4-BE49-F238E27FC236}">
                  <a16:creationId xmlns:a16="http://schemas.microsoft.com/office/drawing/2014/main" id="{B7858B48-C80E-8EE8-36E8-C65F6265F932}"/>
                </a:ext>
              </a:extLst>
            </p:cNvPr>
            <p:cNvSpPr txBox="1"/>
            <p:nvPr/>
          </p:nvSpPr>
          <p:spPr>
            <a:xfrm>
              <a:off x="5721488" y="2519899"/>
              <a:ext cx="46035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rPr>
                <a:t>2</a:t>
              </a:r>
            </a:p>
          </p:txBody>
        </p:sp>
      </p:grpSp>
      <p:sp>
        <p:nvSpPr>
          <p:cNvPr id="12" name="TextBox 89">
            <a:extLst>
              <a:ext uri="{FF2B5EF4-FFF2-40B4-BE49-F238E27FC236}">
                <a16:creationId xmlns:a16="http://schemas.microsoft.com/office/drawing/2014/main" id="{53AB6C34-47C5-3CE8-F17E-B0398FCC88B9}"/>
              </a:ext>
            </a:extLst>
          </p:cNvPr>
          <p:cNvSpPr txBox="1"/>
          <p:nvPr/>
        </p:nvSpPr>
        <p:spPr>
          <a:xfrm>
            <a:off x="6164001" y="2608441"/>
            <a:ext cx="367982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222"/>
                </a:solidFill>
                <a:effectLst/>
                <a:uLnTx/>
                <a:uFillTx/>
                <a:latin typeface="Calibri" panose="020F0502020204030204" pitchFamily="34" charset="0"/>
              </a:rPr>
              <a:t>Off-farm components are more important parts of the agrifood system in more developed countries</a:t>
            </a:r>
          </a:p>
        </p:txBody>
      </p:sp>
      <p:grpSp>
        <p:nvGrpSpPr>
          <p:cNvPr id="17" name="Group 16">
            <a:extLst>
              <a:ext uri="{FF2B5EF4-FFF2-40B4-BE49-F238E27FC236}">
                <a16:creationId xmlns:a16="http://schemas.microsoft.com/office/drawing/2014/main" id="{BD8CCD8E-DE72-E4DF-0FDA-4F400BE2C7B7}"/>
              </a:ext>
            </a:extLst>
          </p:cNvPr>
          <p:cNvGrpSpPr/>
          <p:nvPr/>
        </p:nvGrpSpPr>
        <p:grpSpPr>
          <a:xfrm>
            <a:off x="9615493" y="433848"/>
            <a:ext cx="2405066" cy="1946197"/>
            <a:chOff x="9444043" y="376698"/>
            <a:chExt cx="3170332" cy="3119802"/>
          </a:xfrm>
        </p:grpSpPr>
        <p:sp>
          <p:nvSpPr>
            <p:cNvPr id="18" name="TextBox 4">
              <a:extLst>
                <a:ext uri="{FF2B5EF4-FFF2-40B4-BE49-F238E27FC236}">
                  <a16:creationId xmlns:a16="http://schemas.microsoft.com/office/drawing/2014/main" id="{18DB74B1-118B-007B-76E6-8B43E69B1F0E}"/>
                </a:ext>
              </a:extLst>
            </p:cNvPr>
            <p:cNvSpPr txBox="1"/>
            <p:nvPr/>
          </p:nvSpPr>
          <p:spPr>
            <a:xfrm>
              <a:off x="10915154" y="376698"/>
              <a:ext cx="1699221" cy="425534"/>
            </a:xfrm>
            <a:prstGeom prst="rect">
              <a:avLst/>
            </a:prstGeom>
            <a:solidFill>
              <a:schemeClr val="bg1">
                <a:lumMod val="50000"/>
              </a:schemeClr>
            </a:solidFill>
            <a:ln w="63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Primary agriculture</a:t>
              </a:r>
              <a:endParaRPr kumimoji="0" lang="en-US" sz="1400" b="0" i="0" u="none" strike="noStrike" kern="1200" cap="none" spc="0" normalizeH="0" baseline="0" noProof="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5">
              <a:extLst>
                <a:ext uri="{FF2B5EF4-FFF2-40B4-BE49-F238E27FC236}">
                  <a16:creationId xmlns:a16="http://schemas.microsoft.com/office/drawing/2014/main" id="{770EA8E5-03CB-B3C2-BCFD-90CAF241553A}"/>
                </a:ext>
              </a:extLst>
            </p:cNvPr>
            <p:cNvSpPr txBox="1"/>
            <p:nvPr/>
          </p:nvSpPr>
          <p:spPr>
            <a:xfrm>
              <a:off x="10915153" y="1723832"/>
              <a:ext cx="1698919" cy="425534"/>
            </a:xfrm>
            <a:prstGeom prst="rect">
              <a:avLst/>
            </a:prstGeom>
            <a:solidFill>
              <a:schemeClr val="accent2">
                <a:lumMod val="75000"/>
              </a:schemeClr>
            </a:solidFill>
            <a:ln w="63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Agroprocessing</a:t>
              </a:r>
              <a:endParaRPr kumimoji="0" lang="en-US" sz="1400" b="0" i="0" u="none" strike="noStrike" kern="1200" cap="none" spc="0" normalizeH="0" baseline="0" noProof="0" err="1">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6">
              <a:extLst>
                <a:ext uri="{FF2B5EF4-FFF2-40B4-BE49-F238E27FC236}">
                  <a16:creationId xmlns:a16="http://schemas.microsoft.com/office/drawing/2014/main" id="{9F1B502B-9F18-8AF0-A119-68488EFB4F29}"/>
                </a:ext>
              </a:extLst>
            </p:cNvPr>
            <p:cNvSpPr txBox="1"/>
            <p:nvPr/>
          </p:nvSpPr>
          <p:spPr>
            <a:xfrm>
              <a:off x="10915454" y="1045846"/>
              <a:ext cx="1698920" cy="425534"/>
            </a:xfrm>
            <a:prstGeom prst="rect">
              <a:avLst/>
            </a:prstGeom>
            <a:solidFill>
              <a:srgbClr val="518324"/>
            </a:solidFill>
            <a:ln w="63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Trade &amp; transport</a:t>
              </a:r>
              <a:endParaRPr kumimoji="0" lang="en-US" sz="1400" b="0" i="0" u="none" strike="noStrike" kern="1200" cap="none" spc="0" normalizeH="0" baseline="0" noProof="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7">
              <a:extLst>
                <a:ext uri="{FF2B5EF4-FFF2-40B4-BE49-F238E27FC236}">
                  <a16:creationId xmlns:a16="http://schemas.microsoft.com/office/drawing/2014/main" id="{08082FF5-FA28-58FB-4427-9CFA02015637}"/>
                </a:ext>
              </a:extLst>
            </p:cNvPr>
            <p:cNvSpPr txBox="1"/>
            <p:nvPr/>
          </p:nvSpPr>
          <p:spPr>
            <a:xfrm>
              <a:off x="10915153" y="3070966"/>
              <a:ext cx="1699222" cy="425534"/>
            </a:xfrm>
            <a:prstGeom prst="rect">
              <a:avLst/>
            </a:prstGeom>
            <a:solidFill>
              <a:srgbClr val="8D3C1E"/>
            </a:solidFill>
            <a:ln w="63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Food services</a:t>
              </a:r>
              <a:endParaRPr kumimoji="0" lang="en-US" sz="1400" b="0" i="0" u="none" strike="noStrike" kern="1200" cap="none" spc="0" normalizeH="0" baseline="0" noProof="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B371301B-4F59-B528-F335-3991D4FC26E0}"/>
                </a:ext>
              </a:extLst>
            </p:cNvPr>
            <p:cNvCxnSpPr>
              <a:cxnSpLocks/>
              <a:stCxn id="24" idx="2"/>
              <a:endCxn id="26" idx="0"/>
            </p:cNvCxnSpPr>
            <p:nvPr/>
          </p:nvCxnSpPr>
          <p:spPr>
            <a:xfrm>
              <a:off x="11764764" y="802232"/>
              <a:ext cx="150" cy="243615"/>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13C9E2D-F3BB-7B60-97E4-CE08589EE294}"/>
                </a:ext>
              </a:extLst>
            </p:cNvPr>
            <p:cNvCxnSpPr>
              <a:cxnSpLocks/>
              <a:stCxn id="26" idx="2"/>
              <a:endCxn id="25" idx="0"/>
            </p:cNvCxnSpPr>
            <p:nvPr/>
          </p:nvCxnSpPr>
          <p:spPr>
            <a:xfrm flipH="1">
              <a:off x="11764613" y="1471380"/>
              <a:ext cx="302" cy="252452"/>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4" name="TextBox 10">
              <a:extLst>
                <a:ext uri="{FF2B5EF4-FFF2-40B4-BE49-F238E27FC236}">
                  <a16:creationId xmlns:a16="http://schemas.microsoft.com/office/drawing/2014/main" id="{7A05173B-4192-23F0-75C2-D969DF358D00}"/>
                </a:ext>
              </a:extLst>
            </p:cNvPr>
            <p:cNvSpPr txBox="1"/>
            <p:nvPr/>
          </p:nvSpPr>
          <p:spPr>
            <a:xfrm>
              <a:off x="10916059" y="2401818"/>
              <a:ext cx="1698315" cy="425534"/>
            </a:xfrm>
            <a:prstGeom prst="rect">
              <a:avLst/>
            </a:prstGeom>
            <a:solidFill>
              <a:srgbClr val="518324"/>
            </a:solidFill>
            <a:ln w="63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Trade &amp; transport</a:t>
              </a:r>
              <a:endParaRPr kumimoji="0" lang="en-US" sz="1400" b="0" i="0" u="none" strike="noStrike" kern="1200" cap="none" spc="0" normalizeH="0" baseline="0" noProof="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35D2F9F3-C222-6A54-C29C-0652D77F9141}"/>
                </a:ext>
              </a:extLst>
            </p:cNvPr>
            <p:cNvCxnSpPr>
              <a:cxnSpLocks/>
              <a:stCxn id="25" idx="2"/>
              <a:endCxn id="30" idx="0"/>
            </p:cNvCxnSpPr>
            <p:nvPr/>
          </p:nvCxnSpPr>
          <p:spPr>
            <a:xfrm>
              <a:off x="11764613" y="2149366"/>
              <a:ext cx="605" cy="252452"/>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01899E8-0635-1CDD-B61C-242E6E681810}"/>
                </a:ext>
              </a:extLst>
            </p:cNvPr>
            <p:cNvCxnSpPr>
              <a:cxnSpLocks/>
              <a:stCxn id="30" idx="2"/>
              <a:endCxn id="27" idx="0"/>
            </p:cNvCxnSpPr>
            <p:nvPr/>
          </p:nvCxnSpPr>
          <p:spPr>
            <a:xfrm flipH="1">
              <a:off x="11764765" y="2827352"/>
              <a:ext cx="452" cy="243615"/>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7" name="TextBox 13">
              <a:extLst>
                <a:ext uri="{FF2B5EF4-FFF2-40B4-BE49-F238E27FC236}">
                  <a16:creationId xmlns:a16="http://schemas.microsoft.com/office/drawing/2014/main" id="{7D245EA5-AFCD-667D-55F8-DA06DD40AA85}"/>
                </a:ext>
              </a:extLst>
            </p:cNvPr>
            <p:cNvSpPr txBox="1"/>
            <p:nvPr/>
          </p:nvSpPr>
          <p:spPr>
            <a:xfrm>
              <a:off x="9444043" y="1045845"/>
              <a:ext cx="1196540" cy="425534"/>
            </a:xfrm>
            <a:prstGeom prst="rect">
              <a:avLst/>
            </a:prstGeom>
            <a:solidFill>
              <a:schemeClr val="tx1"/>
            </a:solidFill>
            <a:ln w="63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Input supply</a:t>
              </a:r>
              <a:endParaRPr kumimoji="0" lang="en-US" sz="1400" b="0" i="0" u="none" strike="noStrike" kern="1200" cap="none" spc="0" normalizeH="0" baseline="0" noProof="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02248890-398B-F099-C1B4-F7F5B48B756F}"/>
                </a:ext>
              </a:extLst>
            </p:cNvPr>
            <p:cNvCxnSpPr>
              <a:cxnSpLocks/>
            </p:cNvCxnSpPr>
            <p:nvPr/>
          </p:nvCxnSpPr>
          <p:spPr>
            <a:xfrm>
              <a:off x="10754531" y="589466"/>
              <a:ext cx="0" cy="13471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F92143-FBDF-AF42-7FA1-D4F0CFA84346}"/>
                </a:ext>
              </a:extLst>
            </p:cNvPr>
            <p:cNvCxnSpPr>
              <a:cxnSpLocks/>
              <a:stCxn id="24" idx="1"/>
            </p:cNvCxnSpPr>
            <p:nvPr/>
          </p:nvCxnSpPr>
          <p:spPr>
            <a:xfrm flipH="1" flipV="1">
              <a:off x="10754531" y="589464"/>
              <a:ext cx="160623" cy="2"/>
            </a:xfrm>
            <a:prstGeom prst="line">
              <a:avLst/>
            </a:prstGeom>
            <a:ln>
              <a:solidFill>
                <a:schemeClr val="tx1"/>
              </a:solidFill>
              <a:headEnd type="triangle"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50352DB-7BD9-2DC5-D756-EC4817E9C8C3}"/>
                </a:ext>
              </a:extLst>
            </p:cNvPr>
            <p:cNvCxnSpPr>
              <a:cxnSpLocks/>
              <a:stCxn id="25" idx="1"/>
            </p:cNvCxnSpPr>
            <p:nvPr/>
          </p:nvCxnSpPr>
          <p:spPr>
            <a:xfrm flipH="1" flipV="1">
              <a:off x="10754531" y="1934583"/>
              <a:ext cx="160621" cy="2017"/>
            </a:xfrm>
            <a:prstGeom prst="line">
              <a:avLst/>
            </a:prstGeom>
            <a:ln>
              <a:solidFill>
                <a:schemeClr val="tx1"/>
              </a:solidFill>
              <a:head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CE7A05B-9FB6-A0CE-13BB-7C2F0312DA6A}"/>
                </a:ext>
              </a:extLst>
            </p:cNvPr>
            <p:cNvCxnSpPr>
              <a:cxnSpLocks/>
              <a:endCxn id="33" idx="3"/>
            </p:cNvCxnSpPr>
            <p:nvPr/>
          </p:nvCxnSpPr>
          <p:spPr>
            <a:xfrm flipH="1">
              <a:off x="10615472" y="1228076"/>
              <a:ext cx="1139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78">
            <a:extLst>
              <a:ext uri="{FF2B5EF4-FFF2-40B4-BE49-F238E27FC236}">
                <a16:creationId xmlns:a16="http://schemas.microsoft.com/office/drawing/2014/main" id="{7C1281E2-6FD7-EC43-3754-966D3255F0E5}"/>
              </a:ext>
            </a:extLst>
          </p:cNvPr>
          <p:cNvSpPr txBox="1"/>
          <p:nvPr/>
        </p:nvSpPr>
        <p:spPr>
          <a:xfrm>
            <a:off x="1940772" y="6045200"/>
            <a:ext cx="831384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lumMod val="50000"/>
                  </a:srgbClr>
                </a:solidFill>
                <a:effectLst/>
                <a:uLnTx/>
                <a:uFillTx/>
                <a:latin typeface="Calibri" panose="020F0502020204030204" pitchFamily="34" charset="0"/>
              </a:rPr>
              <a:t>LIC = low-income  |  LMIC = low-middle  |  UMIC = upper-middle  |  HIC = high-income </a:t>
            </a:r>
          </a:p>
        </p:txBody>
      </p:sp>
      <p:sp>
        <p:nvSpPr>
          <p:cNvPr id="33" name="TextBox 90">
            <a:extLst>
              <a:ext uri="{FF2B5EF4-FFF2-40B4-BE49-F238E27FC236}">
                <a16:creationId xmlns:a16="http://schemas.microsoft.com/office/drawing/2014/main" id="{AFB50089-94E4-FB5F-9CCC-0236E02BFA53}"/>
              </a:ext>
            </a:extLst>
          </p:cNvPr>
          <p:cNvSpPr txBox="1"/>
          <p:nvPr/>
        </p:nvSpPr>
        <p:spPr>
          <a:xfrm>
            <a:off x="10034473" y="6435725"/>
            <a:ext cx="210312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lumMod val="50000"/>
                  </a:srgbClr>
                </a:solidFill>
                <a:effectLst/>
                <a:uLnTx/>
                <a:uFillTx/>
                <a:latin typeface="Calibri" panose="020F0502020204030204" pitchFamily="34" charset="0"/>
              </a:rPr>
              <a:t>Source</a:t>
            </a:r>
            <a:r>
              <a:rPr kumimoji="0" lang="en-US" sz="900" b="0" i="0" u="none" strike="noStrike" kern="1200" cap="none" spc="0" normalizeH="0" baseline="0" noProof="0">
                <a:ln>
                  <a:noFill/>
                </a:ln>
                <a:solidFill>
                  <a:srgbClr val="FFFFFF">
                    <a:lumMod val="50000"/>
                  </a:srgbClr>
                </a:solidFill>
                <a:effectLst/>
                <a:uLnTx/>
                <a:uFillTx/>
                <a:latin typeface="Calibri" panose="020F0502020204030204" pitchFamily="34" charset="0"/>
              </a:rPr>
              <a:t>: IFPRI Global Agrifood System Database of 217 countries (2023)</a:t>
            </a:r>
          </a:p>
        </p:txBody>
      </p:sp>
    </p:spTree>
    <p:extLst>
      <p:ext uri="{BB962C8B-B14F-4D97-AF65-F5344CB8AC3E}">
        <p14:creationId xmlns:p14="http://schemas.microsoft.com/office/powerpoint/2010/main" val="598913302"/>
      </p:ext>
    </p:extLst>
  </p:cSld>
  <p:clrMapOvr>
    <a:masterClrMapping/>
  </p:clrMapOvr>
</p:sld>
</file>

<file path=ppt/theme/theme1.xml><?xml version="1.0" encoding="utf-8"?>
<a:theme xmlns:a="http://schemas.openxmlformats.org/drawingml/2006/main" name="2021 GFPR">
  <a:themeElements>
    <a:clrScheme name="2025 GFPR">
      <a:dk1>
        <a:sysClr val="windowText" lastClr="000000"/>
      </a:dk1>
      <a:lt1>
        <a:sysClr val="window" lastClr="FFFFFF"/>
      </a:lt1>
      <a:dk2>
        <a:srgbClr val="1C3D74"/>
      </a:dk2>
      <a:lt2>
        <a:srgbClr val="AAE3EC"/>
      </a:lt2>
      <a:accent1>
        <a:srgbClr val="005B9E"/>
      </a:accent1>
      <a:accent2>
        <a:srgbClr val="00ABC5"/>
      </a:accent2>
      <a:accent3>
        <a:srgbClr val="008B80"/>
      </a:accent3>
      <a:accent4>
        <a:srgbClr val="50B848"/>
      </a:accent4>
      <a:accent5>
        <a:srgbClr val="FAA61A"/>
      </a:accent5>
      <a:accent6>
        <a:srgbClr val="E76425"/>
      </a:accent6>
      <a:hlink>
        <a:srgbClr val="005B9E"/>
      </a:hlink>
      <a:folHlink>
        <a:srgbClr val="6F4088"/>
      </a:folHlink>
    </a:clrScheme>
    <a:fontScheme name="IFPR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vert="horz" lIns="91440" tIns="45720" rIns="91440" bIns="45720" rtlCol="0" anchor="ctr">
        <a:noAutofit/>
      </a:bodyPr>
      <a:lstStyle>
        <a:defPPr>
          <a:defRPr sz="3200" b="1" dirty="0" smtClean="0">
            <a:solidFill>
              <a:schemeClr val="tx2">
                <a:lumMod val="50000"/>
              </a:schemeClr>
            </a:solidFill>
          </a:defRPr>
        </a:defPPr>
      </a:lstStyle>
    </a:txDef>
  </a:objectDefaults>
  <a:extraClrSchemeLst/>
  <a:extLst>
    <a:ext uri="{05A4C25C-085E-4340-85A3-A5531E510DB2}">
      <thm15:themeFamily xmlns:thm15="http://schemas.microsoft.com/office/thememl/2012/main" name="PPT_2025_GFPR_Template  -  Read-Only" id="{ABC6C2DD-C4F4-4DC4-83EE-D26ECB65F88A}" vid="{F9B573A6-47EC-4D89-A62F-0318576515E3}"/>
    </a:ext>
  </a:extLst>
</a:theme>
</file>

<file path=ppt/theme/theme2.xml><?xml version="1.0" encoding="utf-8"?>
<a:theme xmlns:a="http://schemas.openxmlformats.org/drawingml/2006/main" name="2_IFPRI 2017">
  <a:themeElements>
    <a:clrScheme name="IFPRI Color Palette">
      <a:dk1>
        <a:srgbClr val="000000"/>
      </a:dk1>
      <a:lt1>
        <a:srgbClr val="FFFFFF"/>
      </a:lt1>
      <a:dk2>
        <a:srgbClr val="44546A"/>
      </a:dk2>
      <a:lt2>
        <a:srgbClr val="E7E6E6"/>
      </a:lt2>
      <a:accent1>
        <a:srgbClr val="62BA45"/>
      </a:accent1>
      <a:accent2>
        <a:srgbClr val="00AE9A"/>
      </a:accent2>
      <a:accent3>
        <a:srgbClr val="EF463B"/>
      </a:accent3>
      <a:accent4>
        <a:srgbClr val="F7921E"/>
      </a:accent4>
      <a:accent5>
        <a:srgbClr val="8850A0"/>
      </a:accent5>
      <a:accent6>
        <a:srgbClr val="007DB3"/>
      </a:accent6>
      <a:hlink>
        <a:srgbClr val="3C5567"/>
      </a:hlink>
      <a:folHlink>
        <a:srgbClr val="95C94F"/>
      </a:folHlink>
    </a:clrScheme>
    <a:fontScheme name="IFPRI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lgn="r">
          <a:defRPr sz="2400" dirty="0" smtClean="0"/>
        </a:defPPr>
      </a:lstStyle>
    </a:txDef>
  </a:objectDefaults>
  <a:extraClrSchemeLst/>
  <a:extLst>
    <a:ext uri="{05A4C25C-085E-4340-85A3-A5531E510DB2}">
      <thm15:themeFamily xmlns:thm15="http://schemas.microsoft.com/office/thememl/2012/main" name="Presentation1" id="{DBDCBCFA-DB19-4AD4-BF30-05E0B1EB6B75}" vid="{3D8B0EA9-14D4-4ACF-855D-254E65670C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PPT_2025_GFPR v2</Template>
  <TotalTime>39</TotalTime>
  <Words>1082</Words>
  <Application>Microsoft Office PowerPoint</Application>
  <PresentationFormat>Widescreen</PresentationFormat>
  <Paragraphs>119</Paragraphs>
  <Slides>13</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.AppleSystemUIFont</vt:lpstr>
      <vt:lpstr>Arial</vt:lpstr>
      <vt:lpstr>Avenir Next LT Pro Demi</vt:lpstr>
      <vt:lpstr>AvenirNext LT Pro Regular</vt:lpstr>
      <vt:lpstr>BaskervilleURW</vt:lpstr>
      <vt:lpstr>Calibri</vt:lpstr>
      <vt:lpstr>Courier New</vt:lpstr>
      <vt:lpstr>Montserrat</vt:lpstr>
      <vt:lpstr>Times New Roman</vt:lpstr>
      <vt:lpstr>Wingdings</vt:lpstr>
      <vt:lpstr>2021 GFPR</vt:lpstr>
      <vt:lpstr>2_IFPRI 2017</vt:lpstr>
      <vt:lpstr>PowerPoint Presentation</vt:lpstr>
      <vt:lpstr>Table of contents</vt:lpstr>
      <vt:lpstr>1975-2015: Unprecedented progress in reducing hunger and poverty while population ~ doubled (3.7 to 7.3 bn)</vt:lpstr>
      <vt:lpstr>The past decade:  Stagnation and reversal in hunger and poverty </vt:lpstr>
      <vt:lpstr>Mixed progress on nutrition and health </vt:lpstr>
      <vt:lpstr>Externalities and sustainability of food production </vt:lpstr>
      <vt:lpstr>Increased volatility, shocks, and conflict</vt:lpstr>
      <vt:lpstr>Slowing agricultural productivity growth</vt:lpstr>
      <vt:lpstr>Expanding role of private sector in food systems</vt:lpstr>
      <vt:lpstr>Shifting financial landscape</vt:lpstr>
      <vt:lpstr>Food policy priorities for the future</vt:lpstr>
      <vt:lpstr>A research agenda for the future</vt:lpstr>
      <vt:lpstr>THANK YOU to our authors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DiGiovanni, Maria (IFPRI)</dc:creator>
  <cp:lastModifiedBy>Christopher Barrett</cp:lastModifiedBy>
  <cp:revision>89</cp:revision>
  <dcterms:created xsi:type="dcterms:W3CDTF">2025-05-09T19:08:02Z</dcterms:created>
  <dcterms:modified xsi:type="dcterms:W3CDTF">2025-06-16T16:36:44Z</dcterms:modified>
</cp:coreProperties>
</file>